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" y="502920"/>
            <a:ext cx="10908792" cy="0"/>
          </a:xfrm>
          <a:prstGeom prst="line">
            <a:avLst/>
          </a:prstGeom>
          <a:noFill/>
          <a:ln w="6350">
            <a:solidFill>
              <a:srgbClr val="E6E8E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6446520"/>
            <a:ext cx="10908792" cy="0"/>
          </a:xfrm>
          <a:prstGeom prst="line">
            <a:avLst/>
          </a:prstGeom>
          <a:noFill/>
          <a:ln w="6350">
            <a:solidFill>
              <a:srgbClr val="E6E8E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651052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 MERCED  ·  FALL 2027 ENROLLMENT MARKETING FRAMEWORK</a:t>
            </a:r>
            <a:endParaRPr lang="en-US" sz="8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10528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00">
                <a:solidFill>
                  <a:srgbClr val="5A6470"/>
                </a:solidFill>
                <a:latin typeface="Calibri"/>
                <a:ea typeface="Calibri"/>
                <a:cs typeface="Calibri"/>
              </a:defRPr>
            </a:lvl1pPr>
          </a:lstStyle>
          <a:p>
            <a:pPr algn="r"/>
            <a:fld id="{F7021451-1387-4CA6-816F-3879F97B5CBC}" type="slidenum">
              <a:rPr b="0" lang="en-US"/>
              <a:t>1002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R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10528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00">
                <a:solidFill>
                  <a:srgbClr val="5A6470"/>
                </a:solidFill>
                <a:latin typeface="Calibri"/>
                <a:ea typeface="Calibri"/>
                <a:cs typeface="Calibri"/>
              </a:defRPr>
            </a:lvl1pPr>
          </a:lstStyle>
          <a:p>
            <a:pPr algn="r"/>
            <a:fld id="{F7021451-1387-4CA6-816F-3879F97B5CBC}" type="slidenum">
              <a:rPr b="0" lang="en-US"/>
              <a:t>null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206240" cy="6858000"/>
          </a:xfrm>
          <a:prstGeom prst="rect">
            <a:avLst/>
          </a:prstGeom>
          <a:solidFill>
            <a:srgbClr val="002856"/>
          </a:solidFill>
          <a:ln w="12700">
            <a:solidFill>
              <a:srgbClr val="00285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40080" y="6400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8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 MERCED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640080" y="6172200"/>
            <a:ext cx="1097280" cy="0"/>
          </a:xfrm>
          <a:prstGeom prst="line">
            <a:avLst/>
          </a:prstGeom>
          <a:noFill/>
          <a:ln w="19050">
            <a:solidFill>
              <a:srgbClr val="DAA90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63093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DRAFT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754880" y="9144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ENROLLMENT MARKETING FRAMEWORK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754880" y="1371600"/>
            <a:ext cx="548640" cy="0"/>
          </a:xfrm>
          <a:prstGeom prst="line">
            <a:avLst/>
          </a:prstGeom>
          <a:noFill/>
          <a:ln w="25400">
            <a:solidFill>
              <a:srgbClr val="DAA90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754880" y="1828800"/>
            <a:ext cx="713232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90000"/>
              </a:lnSpc>
              <a:buNone/>
            </a:pPr>
            <a:r>
              <a:rPr lang="en-US" sz="17000" spc="400" kern="0" dirty="0">
                <a:solidFill>
                  <a:srgbClr val="002856"/>
                </a:solidFill>
                <a:latin typeface="Bebas Neue" pitchFamily="34" charset="0"/>
                <a:ea typeface="Bebas Neue" pitchFamily="34" charset="-122"/>
                <a:cs typeface="Bebas Neue" pitchFamily="34" charset="-120"/>
              </a:rPr>
              <a:t>Fall</a:t>
            </a:r>
            <a:endParaRPr lang="en-US" sz="17000" dirty="0"/>
          </a:p>
          <a:p>
            <a:pPr indent="0" marL="0">
              <a:lnSpc>
                <a:spcPct val="90000"/>
              </a:lnSpc>
              <a:buNone/>
            </a:pPr>
            <a:r>
              <a:rPr lang="en-US" sz="17000" spc="400" kern="0" dirty="0">
                <a:solidFill>
                  <a:srgbClr val="002856"/>
                </a:solidFill>
                <a:latin typeface="Bebas Neue" pitchFamily="34" charset="0"/>
                <a:ea typeface="Bebas Neue" pitchFamily="34" charset="-122"/>
                <a:cs typeface="Bebas Neue" pitchFamily="34" charset="-120"/>
              </a:rPr>
              <a:t>2027</a:t>
            </a:r>
            <a:endParaRPr lang="en-US" sz="17000" dirty="0"/>
          </a:p>
        </p:txBody>
      </p:sp>
      <p:sp>
        <p:nvSpPr>
          <p:cNvPr id="9" name="Text 7"/>
          <p:cNvSpPr/>
          <p:nvPr/>
        </p:nvSpPr>
        <p:spPr>
          <a:xfrm>
            <a:off x="4754880" y="57607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Building California’s Next Generation of Bobcats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4754880" y="62636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for University Leadership  ·  Office of Enrollment Management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8288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6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 ·  ALWAYS-ON BRAND STORYTELLING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640080" y="640080"/>
            <a:ext cx="548640" cy="0"/>
          </a:xfrm>
          <a:prstGeom prst="line">
            <a:avLst/>
          </a:prstGeom>
          <a:noFill/>
          <a:ln w="19050">
            <a:solidFill>
              <a:srgbClr val="DAA90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731520"/>
            <a:ext cx="10908792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spc="200" kern="0" dirty="0">
                <a:solidFill>
                  <a:srgbClr val="002856"/>
                </a:solidFill>
                <a:latin typeface="Bebas Neue" pitchFamily="34" charset="0"/>
                <a:ea typeface="Bebas Neue" pitchFamily="34" charset="-122"/>
                <a:cs typeface="Bebas Neue" pitchFamily="34" charset="-120"/>
              </a:rPr>
              <a:t>A persistent layer.</a:t>
            </a:r>
            <a:endParaRPr lang="en-US" sz="5600" dirty="0"/>
          </a:p>
        </p:txBody>
      </p:sp>
      <p:sp>
        <p:nvSpPr>
          <p:cNvPr id="5" name="Text 3"/>
          <p:cNvSpPr/>
          <p:nvPr/>
        </p:nvSpPr>
        <p:spPr>
          <a:xfrm>
            <a:off x="640080" y="169164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A647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Brand story runs beneath every campaign, every month. Not a phase — a foundation.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40080" y="2834640"/>
            <a:ext cx="0" cy="164592"/>
          </a:xfrm>
          <a:prstGeom prst="line">
            <a:avLst/>
          </a:prstGeom>
          <a:noFill/>
          <a:ln w="9525">
            <a:solidFill>
              <a:srgbClr val="E6E8E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3017520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spc="1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AUG</a:t>
            </a:r>
            <a:endParaRPr lang="en-US" sz="700" dirty="0"/>
          </a:p>
        </p:txBody>
      </p:sp>
      <p:sp>
        <p:nvSpPr>
          <p:cNvPr id="8" name="Shape 6"/>
          <p:cNvSpPr/>
          <p:nvPr/>
        </p:nvSpPr>
        <p:spPr>
          <a:xfrm>
            <a:off x="1549146" y="2834640"/>
            <a:ext cx="0" cy="164592"/>
          </a:xfrm>
          <a:prstGeom prst="line">
            <a:avLst/>
          </a:prstGeom>
          <a:noFill/>
          <a:ln w="9525">
            <a:solidFill>
              <a:srgbClr val="E6E8E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274826" y="3017520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spc="1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SEP</a:t>
            </a:r>
            <a:endParaRPr lang="en-US" sz="700" dirty="0"/>
          </a:p>
        </p:txBody>
      </p:sp>
      <p:sp>
        <p:nvSpPr>
          <p:cNvPr id="10" name="Shape 8"/>
          <p:cNvSpPr/>
          <p:nvPr/>
        </p:nvSpPr>
        <p:spPr>
          <a:xfrm>
            <a:off x="2458212" y="2834640"/>
            <a:ext cx="0" cy="164592"/>
          </a:xfrm>
          <a:prstGeom prst="line">
            <a:avLst/>
          </a:prstGeom>
          <a:noFill/>
          <a:ln w="9525">
            <a:solidFill>
              <a:srgbClr val="E6E8E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183892" y="3017520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spc="1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OCT</a:t>
            </a:r>
            <a:endParaRPr lang="en-US" sz="700" dirty="0"/>
          </a:p>
        </p:txBody>
      </p:sp>
      <p:sp>
        <p:nvSpPr>
          <p:cNvPr id="12" name="Shape 10"/>
          <p:cNvSpPr/>
          <p:nvPr/>
        </p:nvSpPr>
        <p:spPr>
          <a:xfrm>
            <a:off x="3367278" y="2834640"/>
            <a:ext cx="0" cy="164592"/>
          </a:xfrm>
          <a:prstGeom prst="line">
            <a:avLst/>
          </a:prstGeom>
          <a:noFill/>
          <a:ln w="9525">
            <a:solidFill>
              <a:srgbClr val="E6E8E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092958" y="3017520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spc="1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</a:t>
            </a:r>
            <a:endParaRPr lang="en-US" sz="700" dirty="0"/>
          </a:p>
        </p:txBody>
      </p:sp>
      <p:sp>
        <p:nvSpPr>
          <p:cNvPr id="14" name="Shape 12"/>
          <p:cNvSpPr/>
          <p:nvPr/>
        </p:nvSpPr>
        <p:spPr>
          <a:xfrm>
            <a:off x="4276344" y="2834640"/>
            <a:ext cx="0" cy="164592"/>
          </a:xfrm>
          <a:prstGeom prst="line">
            <a:avLst/>
          </a:prstGeom>
          <a:noFill/>
          <a:ln w="9525">
            <a:solidFill>
              <a:srgbClr val="E6E8E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002024" y="3017520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spc="1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</a:t>
            </a:r>
            <a:endParaRPr lang="en-US" sz="700" dirty="0"/>
          </a:p>
        </p:txBody>
      </p:sp>
      <p:sp>
        <p:nvSpPr>
          <p:cNvPr id="16" name="Shape 14"/>
          <p:cNvSpPr/>
          <p:nvPr/>
        </p:nvSpPr>
        <p:spPr>
          <a:xfrm>
            <a:off x="5185410" y="2834640"/>
            <a:ext cx="0" cy="164592"/>
          </a:xfrm>
          <a:prstGeom prst="line">
            <a:avLst/>
          </a:prstGeom>
          <a:noFill/>
          <a:ln w="9525">
            <a:solidFill>
              <a:srgbClr val="E6E8E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911090" y="3017520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spc="1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JAN</a:t>
            </a:r>
            <a:endParaRPr lang="en-US" sz="700" dirty="0"/>
          </a:p>
        </p:txBody>
      </p:sp>
      <p:sp>
        <p:nvSpPr>
          <p:cNvPr id="18" name="Shape 16"/>
          <p:cNvSpPr/>
          <p:nvPr/>
        </p:nvSpPr>
        <p:spPr>
          <a:xfrm>
            <a:off x="6094476" y="2834640"/>
            <a:ext cx="0" cy="164592"/>
          </a:xfrm>
          <a:prstGeom prst="line">
            <a:avLst/>
          </a:prstGeom>
          <a:noFill/>
          <a:ln w="9525">
            <a:solidFill>
              <a:srgbClr val="E6E8E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820156" y="3017520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spc="1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FEB</a:t>
            </a:r>
            <a:endParaRPr lang="en-US" sz="700" dirty="0"/>
          </a:p>
        </p:txBody>
      </p:sp>
      <p:sp>
        <p:nvSpPr>
          <p:cNvPr id="20" name="Shape 18"/>
          <p:cNvSpPr/>
          <p:nvPr/>
        </p:nvSpPr>
        <p:spPr>
          <a:xfrm>
            <a:off x="7003542" y="2834640"/>
            <a:ext cx="0" cy="164592"/>
          </a:xfrm>
          <a:prstGeom prst="line">
            <a:avLst/>
          </a:prstGeom>
          <a:noFill/>
          <a:ln w="9525">
            <a:solidFill>
              <a:srgbClr val="E6E8E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729222" y="3017520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spc="1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</a:t>
            </a:r>
            <a:endParaRPr lang="en-US" sz="700" dirty="0"/>
          </a:p>
        </p:txBody>
      </p:sp>
      <p:sp>
        <p:nvSpPr>
          <p:cNvPr id="22" name="Shape 20"/>
          <p:cNvSpPr/>
          <p:nvPr/>
        </p:nvSpPr>
        <p:spPr>
          <a:xfrm>
            <a:off x="7912608" y="2834640"/>
            <a:ext cx="0" cy="164592"/>
          </a:xfrm>
          <a:prstGeom prst="line">
            <a:avLst/>
          </a:prstGeom>
          <a:noFill/>
          <a:ln w="9525">
            <a:solidFill>
              <a:srgbClr val="E6E8E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638288" y="3017520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spc="1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</a:t>
            </a:r>
            <a:endParaRPr lang="en-US" sz="700" dirty="0"/>
          </a:p>
        </p:txBody>
      </p:sp>
      <p:sp>
        <p:nvSpPr>
          <p:cNvPr id="24" name="Shape 22"/>
          <p:cNvSpPr/>
          <p:nvPr/>
        </p:nvSpPr>
        <p:spPr>
          <a:xfrm>
            <a:off x="8821674" y="2834640"/>
            <a:ext cx="0" cy="164592"/>
          </a:xfrm>
          <a:prstGeom prst="line">
            <a:avLst/>
          </a:prstGeom>
          <a:noFill/>
          <a:ln w="9525">
            <a:solidFill>
              <a:srgbClr val="E6E8EC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547354" y="3017520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spc="1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</a:t>
            </a:r>
            <a:endParaRPr lang="en-US" sz="700" dirty="0"/>
          </a:p>
        </p:txBody>
      </p:sp>
      <p:sp>
        <p:nvSpPr>
          <p:cNvPr id="26" name="Shape 24"/>
          <p:cNvSpPr/>
          <p:nvPr/>
        </p:nvSpPr>
        <p:spPr>
          <a:xfrm>
            <a:off x="9730740" y="2834640"/>
            <a:ext cx="0" cy="164592"/>
          </a:xfrm>
          <a:prstGeom prst="line">
            <a:avLst/>
          </a:prstGeom>
          <a:noFill/>
          <a:ln w="9525">
            <a:solidFill>
              <a:srgbClr val="E6E8EC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9456420" y="3017520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spc="1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JUN</a:t>
            </a:r>
            <a:endParaRPr lang="en-US" sz="700" dirty="0"/>
          </a:p>
        </p:txBody>
      </p:sp>
      <p:sp>
        <p:nvSpPr>
          <p:cNvPr id="28" name="Shape 26"/>
          <p:cNvSpPr/>
          <p:nvPr/>
        </p:nvSpPr>
        <p:spPr>
          <a:xfrm>
            <a:off x="10639806" y="2834640"/>
            <a:ext cx="0" cy="164592"/>
          </a:xfrm>
          <a:prstGeom prst="line">
            <a:avLst/>
          </a:prstGeom>
          <a:noFill/>
          <a:ln w="9525">
            <a:solidFill>
              <a:srgbClr val="E6E8EC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0365486" y="3017520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spc="1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JUL</a:t>
            </a:r>
            <a:endParaRPr lang="en-US" sz="700" dirty="0"/>
          </a:p>
        </p:txBody>
      </p:sp>
      <p:sp>
        <p:nvSpPr>
          <p:cNvPr id="30" name="Shape 28"/>
          <p:cNvSpPr/>
          <p:nvPr/>
        </p:nvSpPr>
        <p:spPr>
          <a:xfrm>
            <a:off x="640080" y="2834640"/>
            <a:ext cx="10908792" cy="0"/>
          </a:xfrm>
          <a:prstGeom prst="line">
            <a:avLst/>
          </a:prstGeom>
          <a:noFill/>
          <a:ln w="6350">
            <a:solidFill>
              <a:srgbClr val="E6E8EC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640080" y="3520440"/>
            <a:ext cx="10908792" cy="0"/>
          </a:xfrm>
          <a:prstGeom prst="line">
            <a:avLst/>
          </a:prstGeom>
          <a:noFill/>
          <a:ln w="9525">
            <a:solidFill>
              <a:srgbClr val="002856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640080" y="5623560"/>
            <a:ext cx="10908792" cy="0"/>
          </a:xfrm>
          <a:prstGeom prst="line">
            <a:avLst/>
          </a:prstGeom>
          <a:noFill/>
          <a:ln w="9525">
            <a:solidFill>
              <a:srgbClr val="002856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40080" y="37033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DAA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ALWAYS ON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685800" y="4334256"/>
            <a:ext cx="91440" cy="91440"/>
          </a:xfrm>
          <a:prstGeom prst="ellipse">
            <a:avLst/>
          </a:prstGeom>
          <a:solidFill>
            <a:srgbClr val="DAA900"/>
          </a:solidFill>
          <a:ln w="12700">
            <a:solidFill>
              <a:srgbClr val="DAA90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868680" y="4206240"/>
            <a:ext cx="15438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2503932" y="4334256"/>
            <a:ext cx="91440" cy="91440"/>
          </a:xfrm>
          <a:prstGeom prst="ellipse">
            <a:avLst/>
          </a:prstGeom>
          <a:solidFill>
            <a:srgbClr val="DAA900"/>
          </a:solidFill>
          <a:ln w="12700">
            <a:solidFill>
              <a:srgbClr val="DAA90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2686812" y="4206240"/>
            <a:ext cx="15438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FACULTY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4322064" y="4334256"/>
            <a:ext cx="91440" cy="91440"/>
          </a:xfrm>
          <a:prstGeom prst="ellipse">
            <a:avLst/>
          </a:prstGeom>
          <a:solidFill>
            <a:srgbClr val="DAA900"/>
          </a:solidFill>
          <a:ln w="12700">
            <a:solidFill>
              <a:srgbClr val="DAA90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504944" y="4206240"/>
            <a:ext cx="15438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 SUCCESS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6140196" y="4334256"/>
            <a:ext cx="91440" cy="91440"/>
          </a:xfrm>
          <a:prstGeom prst="ellipse">
            <a:avLst/>
          </a:prstGeom>
          <a:solidFill>
            <a:srgbClr val="DAA900"/>
          </a:solidFill>
          <a:ln w="12700">
            <a:solidFill>
              <a:srgbClr val="DAA90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323076" y="4206240"/>
            <a:ext cx="15438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MOBILITY</a:t>
            </a:r>
            <a:endParaRPr lang="en-US" sz="1000" dirty="0"/>
          </a:p>
        </p:txBody>
      </p:sp>
      <p:sp>
        <p:nvSpPr>
          <p:cNvPr id="42" name="Shape 40"/>
          <p:cNvSpPr/>
          <p:nvPr/>
        </p:nvSpPr>
        <p:spPr>
          <a:xfrm>
            <a:off x="7958328" y="4334256"/>
            <a:ext cx="91440" cy="91440"/>
          </a:xfrm>
          <a:prstGeom prst="ellipse">
            <a:avLst/>
          </a:prstGeom>
          <a:solidFill>
            <a:srgbClr val="DAA900"/>
          </a:solidFill>
          <a:ln w="12700">
            <a:solidFill>
              <a:srgbClr val="DAA900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8141208" y="4206240"/>
            <a:ext cx="15438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AID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9776460" y="4334256"/>
            <a:ext cx="91440" cy="91440"/>
          </a:xfrm>
          <a:prstGeom prst="ellipse">
            <a:avLst/>
          </a:prstGeom>
          <a:solidFill>
            <a:srgbClr val="DAA900"/>
          </a:solidFill>
          <a:ln w="12700">
            <a:solidFill>
              <a:srgbClr val="DAA900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9959340" y="4206240"/>
            <a:ext cx="15438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CAMPUS LIFE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685800" y="4837176"/>
            <a:ext cx="91440" cy="91440"/>
          </a:xfrm>
          <a:prstGeom prst="ellipse">
            <a:avLst/>
          </a:prstGeom>
          <a:solidFill>
            <a:srgbClr val="DAA900"/>
          </a:solidFill>
          <a:ln w="12700">
            <a:solidFill>
              <a:srgbClr val="DAA900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868680" y="4709160"/>
            <a:ext cx="15438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 ORGS</a:t>
            </a:r>
            <a:endParaRPr lang="en-US" sz="1000" dirty="0"/>
          </a:p>
        </p:txBody>
      </p:sp>
      <p:sp>
        <p:nvSpPr>
          <p:cNvPr id="48" name="Shape 46"/>
          <p:cNvSpPr/>
          <p:nvPr/>
        </p:nvSpPr>
        <p:spPr>
          <a:xfrm>
            <a:off x="2503932" y="4837176"/>
            <a:ext cx="91440" cy="91440"/>
          </a:xfrm>
          <a:prstGeom prst="ellipse">
            <a:avLst/>
          </a:prstGeom>
          <a:solidFill>
            <a:srgbClr val="DAA900"/>
          </a:solidFill>
          <a:ln w="12700">
            <a:solidFill>
              <a:srgbClr val="DAA900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2686812" y="4709160"/>
            <a:ext cx="15438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CAREER OUTCOMES</a:t>
            </a:r>
            <a:endParaRPr lang="en-US" sz="1000" dirty="0"/>
          </a:p>
        </p:txBody>
      </p:sp>
      <p:sp>
        <p:nvSpPr>
          <p:cNvPr id="50" name="Shape 48"/>
          <p:cNvSpPr/>
          <p:nvPr/>
        </p:nvSpPr>
        <p:spPr>
          <a:xfrm>
            <a:off x="4322064" y="4837176"/>
            <a:ext cx="91440" cy="91440"/>
          </a:xfrm>
          <a:prstGeom prst="ellipse">
            <a:avLst/>
          </a:prstGeom>
          <a:solidFill>
            <a:srgbClr val="DAA900"/>
          </a:solidFill>
          <a:ln w="12700">
            <a:solidFill>
              <a:srgbClr val="DAA900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4504944" y="4709160"/>
            <a:ext cx="15438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PARENTS</a:t>
            </a:r>
            <a:endParaRPr lang="en-US" sz="1000" dirty="0"/>
          </a:p>
        </p:txBody>
      </p:sp>
      <p:sp>
        <p:nvSpPr>
          <p:cNvPr id="52" name="Shape 50"/>
          <p:cNvSpPr/>
          <p:nvPr/>
        </p:nvSpPr>
        <p:spPr>
          <a:xfrm>
            <a:off x="6140196" y="4837176"/>
            <a:ext cx="91440" cy="91440"/>
          </a:xfrm>
          <a:prstGeom prst="ellipse">
            <a:avLst/>
          </a:prstGeom>
          <a:solidFill>
            <a:srgbClr val="DAA900"/>
          </a:solidFill>
          <a:ln w="12700">
            <a:solidFill>
              <a:srgbClr val="DAA900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6323076" y="4709160"/>
            <a:ext cx="15438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BELONGING</a:t>
            </a:r>
            <a:endParaRPr lang="en-US" sz="1000" dirty="0"/>
          </a:p>
        </p:txBody>
      </p:sp>
      <p:sp>
        <p:nvSpPr>
          <p:cNvPr id="54" name="Shape 52"/>
          <p:cNvSpPr/>
          <p:nvPr/>
        </p:nvSpPr>
        <p:spPr>
          <a:xfrm>
            <a:off x="7958328" y="4837176"/>
            <a:ext cx="91440" cy="91440"/>
          </a:xfrm>
          <a:prstGeom prst="ellipse">
            <a:avLst/>
          </a:prstGeom>
          <a:solidFill>
            <a:srgbClr val="DAA900"/>
          </a:solidFill>
          <a:ln w="12700">
            <a:solidFill>
              <a:srgbClr val="DAA900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8141208" y="4709160"/>
            <a:ext cx="15438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INNOVATION</a:t>
            </a:r>
            <a:endParaRPr lang="en-US" sz="1000" dirty="0"/>
          </a:p>
        </p:txBody>
      </p:sp>
      <p:sp>
        <p:nvSpPr>
          <p:cNvPr id="56" name="Text 54"/>
          <p:cNvSpPr/>
          <p:nvPr/>
        </p:nvSpPr>
        <p:spPr>
          <a:xfrm>
            <a:off x="640080" y="580644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story stays constant. The campaigns rotate above it.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10528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00">
                <a:solidFill>
                  <a:srgbClr val="5A6470"/>
                </a:solidFill>
                <a:latin typeface="Calibri"/>
                <a:ea typeface="Calibri"/>
                <a:cs typeface="Calibri"/>
              </a:defRPr>
            </a:lvl1pPr>
          </a:lstStyle>
          <a:p>
            <a:pPr algn="r"/>
            <a:fld id="{F7021451-1387-4CA6-816F-3879F97B5CBC}" type="slidenum">
              <a:rPr b="0" lang="en-US"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8288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6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 ·  MEASUREMENT FRAMEWORK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640080" y="640080"/>
            <a:ext cx="548640" cy="0"/>
          </a:xfrm>
          <a:prstGeom prst="line">
            <a:avLst/>
          </a:prstGeom>
          <a:noFill/>
          <a:ln w="19050">
            <a:solidFill>
              <a:srgbClr val="DAA90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731520"/>
            <a:ext cx="10908792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spc="200" kern="0" dirty="0">
                <a:solidFill>
                  <a:srgbClr val="002856"/>
                </a:solidFill>
                <a:latin typeface="Bebas Neue" pitchFamily="34" charset="0"/>
                <a:ea typeface="Bebas Neue" pitchFamily="34" charset="-122"/>
                <a:cs typeface="Bebas Neue" pitchFamily="34" charset="-120"/>
              </a:rPr>
              <a:t>Measure the journey.</a:t>
            </a:r>
            <a:endParaRPr lang="en-US" sz="5600" dirty="0"/>
          </a:p>
        </p:txBody>
      </p:sp>
      <p:sp>
        <p:nvSpPr>
          <p:cNvPr id="5" name="Text 3"/>
          <p:cNvSpPr/>
          <p:nvPr/>
        </p:nvSpPr>
        <p:spPr>
          <a:xfrm>
            <a:off x="640080" y="196596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DAA900"/>
                </a:solidFill>
                <a:latin typeface="Bebas Neue" pitchFamily="34" charset="0"/>
                <a:ea typeface="Bebas Neue" pitchFamily="34" charset="-122"/>
                <a:cs typeface="Bebas Neue" pitchFamily="34" charset="-120"/>
              </a:rPr>
              <a:t>01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1234440" y="2020824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DISCOVERY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3749040" y="2020824"/>
            <a:ext cx="4297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First-time exposure across paid and organic channels.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640080" y="2331720"/>
            <a:ext cx="7406640" cy="0"/>
          </a:xfrm>
          <a:prstGeom prst="line">
            <a:avLst/>
          </a:prstGeom>
          <a:noFill/>
          <a:ln w="6350">
            <a:solidFill>
              <a:srgbClr val="E6E8E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2350008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DAA900"/>
                </a:solidFill>
                <a:latin typeface="Bebas Neue" pitchFamily="34" charset="0"/>
                <a:ea typeface="Bebas Neue" pitchFamily="34" charset="-122"/>
                <a:cs typeface="Bebas Neue" pitchFamily="34" charset="-120"/>
              </a:rPr>
              <a:t>02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1234440" y="2404872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AWARENESS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749040" y="2404872"/>
            <a:ext cx="4297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Aided and unaided recall within California cohorts.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640080" y="2715768"/>
            <a:ext cx="7406640" cy="0"/>
          </a:xfrm>
          <a:prstGeom prst="line">
            <a:avLst/>
          </a:prstGeom>
          <a:noFill/>
          <a:ln w="6350">
            <a:solidFill>
              <a:srgbClr val="E6E8E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2734056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DAA900"/>
                </a:solidFill>
                <a:latin typeface="Bebas Neue" pitchFamily="34" charset="0"/>
                <a:ea typeface="Bebas Neue" pitchFamily="34" charset="-122"/>
                <a:cs typeface="Bebas Neue" pitchFamily="34" charset="-120"/>
              </a:rPr>
              <a:t>03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1234440" y="278892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CONSIDERATION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749040" y="2788920"/>
            <a:ext cx="4297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Prospects self-identifying UC Merced in their choice set.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40080" y="3099816"/>
            <a:ext cx="7406640" cy="0"/>
          </a:xfrm>
          <a:prstGeom prst="line">
            <a:avLst/>
          </a:prstGeom>
          <a:noFill/>
          <a:ln w="6350">
            <a:solidFill>
              <a:srgbClr val="E6E8E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0080" y="3118104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DAA900"/>
                </a:solidFill>
                <a:latin typeface="Bebas Neue" pitchFamily="34" charset="0"/>
                <a:ea typeface="Bebas Neue" pitchFamily="34" charset="-122"/>
                <a:cs typeface="Bebas Neue" pitchFamily="34" charset="-120"/>
              </a:rPr>
              <a:t>04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1234440" y="3172968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WEBSITE ENGAGEMENT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749040" y="3172968"/>
            <a:ext cx="4297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Depth of session, program pages visited, tools used.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640080" y="3483864"/>
            <a:ext cx="7406640" cy="0"/>
          </a:xfrm>
          <a:prstGeom prst="line">
            <a:avLst/>
          </a:prstGeom>
          <a:noFill/>
          <a:ln w="6350">
            <a:solidFill>
              <a:srgbClr val="E6E8E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40080" y="3502152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DAA900"/>
                </a:solidFill>
                <a:latin typeface="Bebas Neue" pitchFamily="34" charset="0"/>
                <a:ea typeface="Bebas Neue" pitchFamily="34" charset="-122"/>
                <a:cs typeface="Bebas Neue" pitchFamily="34" charset="-120"/>
              </a:rPr>
              <a:t>05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1234440" y="3557016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RFIS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3749040" y="3557016"/>
            <a:ext cx="4297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Request-for-information conversions by cohort and region.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640080" y="3867912"/>
            <a:ext cx="7406640" cy="0"/>
          </a:xfrm>
          <a:prstGeom prst="line">
            <a:avLst/>
          </a:prstGeom>
          <a:noFill/>
          <a:ln w="6350">
            <a:solidFill>
              <a:srgbClr val="E6E8EC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40080" y="388620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DAA900"/>
                </a:solidFill>
                <a:latin typeface="Bebas Neue" pitchFamily="34" charset="0"/>
                <a:ea typeface="Bebas Neue" pitchFamily="34" charset="-122"/>
                <a:cs typeface="Bebas Neue" pitchFamily="34" charset="-120"/>
              </a:rPr>
              <a:t>06</a:t>
            </a:r>
            <a:endParaRPr lang="en-US" sz="2200" dirty="0"/>
          </a:p>
        </p:txBody>
      </p:sp>
      <p:sp>
        <p:nvSpPr>
          <p:cNvPr id="26" name="Text 24"/>
          <p:cNvSpPr/>
          <p:nvPr/>
        </p:nvSpPr>
        <p:spPr>
          <a:xfrm>
            <a:off x="1234440" y="3941064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APPLICATIONS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3749040" y="3941064"/>
            <a:ext cx="4297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Volume, quality, and cohort mix vs. prior cycles.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640080" y="4251960"/>
            <a:ext cx="7406640" cy="0"/>
          </a:xfrm>
          <a:prstGeom prst="line">
            <a:avLst/>
          </a:prstGeom>
          <a:noFill/>
          <a:ln w="6350">
            <a:solidFill>
              <a:srgbClr val="E6E8EC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0080" y="4270248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DAA900"/>
                </a:solidFill>
                <a:latin typeface="Bebas Neue" pitchFamily="34" charset="0"/>
                <a:ea typeface="Bebas Neue" pitchFamily="34" charset="-122"/>
                <a:cs typeface="Bebas Neue" pitchFamily="34" charset="-120"/>
              </a:rPr>
              <a:t>07</a:t>
            </a:r>
            <a:endParaRPr lang="en-US" sz="2200" dirty="0"/>
          </a:p>
        </p:txBody>
      </p:sp>
      <p:sp>
        <p:nvSpPr>
          <p:cNvPr id="30" name="Text 28"/>
          <p:cNvSpPr/>
          <p:nvPr/>
        </p:nvSpPr>
        <p:spPr>
          <a:xfrm>
            <a:off x="1234440" y="4325112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ADMISSIONS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3749040" y="4325112"/>
            <a:ext cx="4297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Admit rate and academic profile of the admitted class.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640080" y="4636008"/>
            <a:ext cx="7406640" cy="0"/>
          </a:xfrm>
          <a:prstGeom prst="line">
            <a:avLst/>
          </a:prstGeom>
          <a:noFill/>
          <a:ln w="6350">
            <a:solidFill>
              <a:srgbClr val="E6E8EC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40080" y="4654296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DAA900"/>
                </a:solidFill>
                <a:latin typeface="Bebas Neue" pitchFamily="34" charset="0"/>
                <a:ea typeface="Bebas Neue" pitchFamily="34" charset="-122"/>
                <a:cs typeface="Bebas Neue" pitchFamily="34" charset="-120"/>
              </a:rPr>
              <a:t>08</a:t>
            </a:r>
            <a:endParaRPr lang="en-US" sz="2200" dirty="0"/>
          </a:p>
        </p:txBody>
      </p:sp>
      <p:sp>
        <p:nvSpPr>
          <p:cNvPr id="34" name="Text 32"/>
          <p:cNvSpPr/>
          <p:nvPr/>
        </p:nvSpPr>
        <p:spPr>
          <a:xfrm>
            <a:off x="1234440" y="470916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SIR RATE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3749040" y="4709160"/>
            <a:ext cx="4297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Statement of Intent to Register conversion.</a:t>
            </a:r>
            <a:endParaRPr lang="en-US" sz="1050" dirty="0"/>
          </a:p>
        </p:txBody>
      </p:sp>
      <p:sp>
        <p:nvSpPr>
          <p:cNvPr id="36" name="Shape 34"/>
          <p:cNvSpPr/>
          <p:nvPr/>
        </p:nvSpPr>
        <p:spPr>
          <a:xfrm>
            <a:off x="640080" y="5020056"/>
            <a:ext cx="7406640" cy="0"/>
          </a:xfrm>
          <a:prstGeom prst="line">
            <a:avLst/>
          </a:prstGeom>
          <a:noFill/>
          <a:ln w="6350">
            <a:solidFill>
              <a:srgbClr val="E6E8EC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40080" y="5038344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DAA900"/>
                </a:solidFill>
                <a:latin typeface="Bebas Neue" pitchFamily="34" charset="0"/>
                <a:ea typeface="Bebas Neue" pitchFamily="34" charset="-122"/>
                <a:cs typeface="Bebas Neue" pitchFamily="34" charset="-120"/>
              </a:rPr>
              <a:t>09</a:t>
            </a:r>
            <a:endParaRPr lang="en-US" sz="2200" dirty="0"/>
          </a:p>
        </p:txBody>
      </p:sp>
      <p:sp>
        <p:nvSpPr>
          <p:cNvPr id="38" name="Text 36"/>
          <p:cNvSpPr/>
          <p:nvPr/>
        </p:nvSpPr>
        <p:spPr>
          <a:xfrm>
            <a:off x="1234440" y="5093208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ENROLLMENT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3749040" y="5093208"/>
            <a:ext cx="4297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Confirmed matriculation by cohort and region.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640080" y="5404104"/>
            <a:ext cx="7406640" cy="0"/>
          </a:xfrm>
          <a:prstGeom prst="line">
            <a:avLst/>
          </a:prstGeom>
          <a:noFill/>
          <a:ln w="6350">
            <a:solidFill>
              <a:srgbClr val="E6E8EC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40080" y="5422392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DAA900"/>
                </a:solidFill>
                <a:latin typeface="Bebas Neue" pitchFamily="34" charset="0"/>
                <a:ea typeface="Bebas Neue" pitchFamily="34" charset="-122"/>
                <a:cs typeface="Bebas Neue" pitchFamily="34" charset="-120"/>
              </a:rPr>
              <a:t>10</a:t>
            </a:r>
            <a:endParaRPr lang="en-US" sz="2200" dirty="0"/>
          </a:p>
        </p:txBody>
      </p:sp>
      <p:sp>
        <p:nvSpPr>
          <p:cNvPr id="42" name="Text 40"/>
          <p:cNvSpPr/>
          <p:nvPr/>
        </p:nvSpPr>
        <p:spPr>
          <a:xfrm>
            <a:off x="1234440" y="5477256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RETENTION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3749040" y="5477256"/>
            <a:ext cx="4297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First-year persistence, the north-star efficiency metric.</a:t>
            </a:r>
            <a:endParaRPr lang="en-US" sz="1050" dirty="0"/>
          </a:p>
        </p:txBody>
      </p:sp>
      <p:sp>
        <p:nvSpPr>
          <p:cNvPr id="44" name="Shape 42"/>
          <p:cNvSpPr/>
          <p:nvPr/>
        </p:nvSpPr>
        <p:spPr>
          <a:xfrm>
            <a:off x="640080" y="5788152"/>
            <a:ext cx="7406640" cy="0"/>
          </a:xfrm>
          <a:prstGeom prst="line">
            <a:avLst/>
          </a:prstGeom>
          <a:noFill/>
          <a:ln w="6350">
            <a:solidFill>
              <a:srgbClr val="E6E8EC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8595360" y="1965960"/>
            <a:ext cx="0" cy="4023360"/>
          </a:xfrm>
          <a:prstGeom prst="line">
            <a:avLst/>
          </a:prstGeom>
          <a:noFill/>
          <a:ln w="6350">
            <a:solidFill>
              <a:srgbClr val="002856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8778240" y="20116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OPTIMIZATION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8778240" y="2331720"/>
            <a:ext cx="31089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4000" dirty="0">
                <a:solidFill>
                  <a:srgbClr val="002856"/>
                </a:solidFill>
                <a:latin typeface="Bebas Neue" pitchFamily="34" charset="0"/>
                <a:ea typeface="Bebas Neue" pitchFamily="34" charset="-122"/>
                <a:cs typeface="Bebas Neue" pitchFamily="34" charset="-120"/>
              </a:rPr>
              <a:t>Continuous, not stage-gated.</a:t>
            </a:r>
            <a:endParaRPr lang="en-US" sz="4000" dirty="0"/>
          </a:p>
        </p:txBody>
      </p:sp>
      <p:sp>
        <p:nvSpPr>
          <p:cNvPr id="48" name="Shape 46"/>
          <p:cNvSpPr/>
          <p:nvPr/>
        </p:nvSpPr>
        <p:spPr>
          <a:xfrm>
            <a:off x="8778240" y="4023360"/>
            <a:ext cx="548640" cy="0"/>
          </a:xfrm>
          <a:prstGeom prst="line">
            <a:avLst/>
          </a:prstGeom>
          <a:noFill/>
          <a:ln w="19050">
            <a:solidFill>
              <a:srgbClr val="DAA900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8778240" y="4206240"/>
            <a:ext cx="31089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i="1" dirty="0">
                <a:solidFill>
                  <a:srgbClr val="5A647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 metric feeds the next. Decisions are made weekly against the whole lifecycle — not quarterly against isolated channels.</a:t>
            </a:r>
            <a:endParaRPr lang="en-US" sz="12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10528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00">
                <a:solidFill>
                  <a:srgbClr val="5A6470"/>
                </a:solidFill>
                <a:latin typeface="Calibri"/>
                <a:ea typeface="Calibri"/>
                <a:cs typeface="Calibri"/>
              </a:defRPr>
            </a:lvl1pPr>
          </a:lstStyle>
          <a:p>
            <a:pPr algn="r"/>
            <a:fld id="{F7021451-1387-4CA6-816F-3879F97B5CBC}" type="slidenum">
              <a:rPr b="0" lang="en-US"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285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82296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8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 MERCED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822960" y="2880360"/>
            <a:ext cx="1097280" cy="0"/>
          </a:xfrm>
          <a:prstGeom prst="line">
            <a:avLst/>
          </a:prstGeom>
          <a:noFill/>
          <a:ln w="25400">
            <a:solidFill>
              <a:srgbClr val="DAA90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22960" y="3063240"/>
            <a:ext cx="1097280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9600" spc="100" kern="0" dirty="0">
                <a:solidFill>
                  <a:srgbClr val="FFFFFF"/>
                </a:solidFill>
                <a:latin typeface="Bebas Neue" pitchFamily="34" charset="0"/>
                <a:ea typeface="Bebas Neue" pitchFamily="34" charset="-122"/>
                <a:cs typeface="Bebas Neue" pitchFamily="34" charset="-120"/>
              </a:rPr>
              <a:t>Prepared for</a:t>
            </a:r>
            <a:endParaRPr lang="en-US" sz="9600" dirty="0"/>
          </a:p>
          <a:p>
            <a:pPr indent="0" marL="0">
              <a:lnSpc>
                <a:spcPct val="95000"/>
              </a:lnSpc>
              <a:buNone/>
            </a:pPr>
            <a:r>
              <a:rPr lang="en-US" sz="9600" spc="100" kern="0" dirty="0">
                <a:solidFill>
                  <a:srgbClr val="FFFFFF"/>
                </a:solidFill>
                <a:latin typeface="Bebas Neue" pitchFamily="34" charset="0"/>
                <a:ea typeface="Bebas Neue" pitchFamily="34" charset="-122"/>
                <a:cs typeface="Bebas Neue" pitchFamily="34" charset="-120"/>
              </a:rPr>
              <a:t>University Leadership.</a:t>
            </a:r>
            <a:endParaRPr lang="en-US" sz="9600" dirty="0"/>
          </a:p>
        </p:txBody>
      </p:sp>
      <p:sp>
        <p:nvSpPr>
          <p:cNvPr id="5" name="Text 3"/>
          <p:cNvSpPr/>
          <p:nvPr/>
        </p:nvSpPr>
        <p:spPr>
          <a:xfrm>
            <a:off x="822960" y="626364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draft  ·  Office of Enrollment Management  ·  Fall 2027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8288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6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·  EXECUTIVE SUMMARY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640080" y="640080"/>
            <a:ext cx="548640" cy="0"/>
          </a:xfrm>
          <a:prstGeom prst="line">
            <a:avLst/>
          </a:prstGeom>
          <a:noFill/>
          <a:ln w="19050">
            <a:solidFill>
              <a:srgbClr val="DAA90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1280160"/>
            <a:ext cx="54864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6600" spc="100" kern="0" dirty="0">
                <a:solidFill>
                  <a:srgbClr val="002856"/>
                </a:solidFill>
                <a:latin typeface="Bebas Neue" pitchFamily="34" charset="0"/>
                <a:ea typeface="Bebas Neue" pitchFamily="34" charset="-122"/>
                <a:cs typeface="Bebas Neue" pitchFamily="34" charset="-120"/>
              </a:rPr>
              <a:t>A lifecycle strategy.</a:t>
            </a:r>
            <a:endParaRPr lang="en-US" sz="6600" dirty="0"/>
          </a:p>
          <a:p>
            <a:pPr indent="0" marL="0">
              <a:lnSpc>
                <a:spcPct val="95000"/>
              </a:lnSpc>
              <a:buNone/>
            </a:pPr>
            <a:r>
              <a:rPr lang="en-US" sz="6600" spc="100" kern="0" dirty="0">
                <a:solidFill>
                  <a:srgbClr val="002856"/>
                </a:solidFill>
                <a:latin typeface="Bebas Neue" pitchFamily="34" charset="0"/>
                <a:ea typeface="Bebas Neue" pitchFamily="34" charset="-122"/>
                <a:cs typeface="Bebas Neue" pitchFamily="34" charset="-120"/>
              </a:rPr>
              <a:t>Not a media campaign.</a:t>
            </a:r>
            <a:endParaRPr lang="en-US" sz="6600" dirty="0"/>
          </a:p>
        </p:txBody>
      </p:sp>
      <p:sp>
        <p:nvSpPr>
          <p:cNvPr id="5" name="Shape 3"/>
          <p:cNvSpPr/>
          <p:nvPr/>
        </p:nvSpPr>
        <p:spPr>
          <a:xfrm>
            <a:off x="640080" y="4937760"/>
            <a:ext cx="548640" cy="0"/>
          </a:xfrm>
          <a:prstGeom prst="line">
            <a:avLst/>
          </a:prstGeom>
          <a:noFill/>
          <a:ln w="19050">
            <a:solidFill>
              <a:srgbClr val="DAA90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5074920"/>
            <a:ext cx="51206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600" i="1" dirty="0">
                <a:solidFill>
                  <a:srgbClr val="5A647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Enrollment is built through continuous relationships, not seasonal advertising bursts.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766560" y="12801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FRAMEWORK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6766560" y="1600200"/>
            <a:ext cx="4754880" cy="0"/>
          </a:xfrm>
          <a:prstGeom prst="line">
            <a:avLst/>
          </a:prstGeom>
          <a:noFill/>
          <a:ln w="9525">
            <a:solidFill>
              <a:srgbClr val="E6E8E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766560" y="1828800"/>
            <a:ext cx="47548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Continuous, not seasonal.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6766560" y="2194560"/>
            <a:ext cx="475488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Recruitment begins as early as sophomore year and continues past enrollment. Prospective Bobcats receive messaging appropriate to their moment in the journey — never a one-size-fits-all funnel push.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6766560" y="3429000"/>
            <a:ext cx="47548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Audience-aware, not platform-led.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6766560" y="3794760"/>
            <a:ext cx="475488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dollar is allocated against a student cohort and a decision moment, not a media channel. Platforms serve the strategy; the strategy does not serve the platforms.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6766560" y="5029200"/>
            <a:ext cx="47548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Measured by enrollment, not impressions.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6766560" y="5394960"/>
            <a:ext cx="475488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 is defined by RFIs, applications, SIR rate, enrollment, and first-year retention — the metrics the University actually operates against.</a:t>
            </a:r>
            <a:endParaRPr lang="en-US" sz="10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10528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00">
                <a:solidFill>
                  <a:srgbClr val="5A6470"/>
                </a:solidFill>
                <a:latin typeface="Calibri"/>
                <a:ea typeface="Calibri"/>
                <a:cs typeface="Calibri"/>
              </a:defRPr>
            </a:lvl1pPr>
          </a:lstStyle>
          <a:p>
            <a:pPr algn="r"/>
            <a:fld id="{F7021451-1387-4CA6-816F-3879F97B5CBC}" type="slidenum">
              <a:rPr b="0" lang="en-US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8288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6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·  THE STUDENT JOURNEY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640080" y="640080"/>
            <a:ext cx="548640" cy="0"/>
          </a:xfrm>
          <a:prstGeom prst="line">
            <a:avLst/>
          </a:prstGeom>
          <a:noFill/>
          <a:ln w="19050">
            <a:solidFill>
              <a:srgbClr val="DAA90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731520"/>
            <a:ext cx="10908792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spc="200" kern="0" dirty="0">
                <a:solidFill>
                  <a:srgbClr val="002856"/>
                </a:solidFill>
                <a:latin typeface="Bebas Neue" pitchFamily="34" charset="0"/>
                <a:ea typeface="Bebas Neue" pitchFamily="34" charset="-122"/>
                <a:cs typeface="Bebas Neue" pitchFamily="34" charset="-120"/>
              </a:rPr>
              <a:t>A continuous lifecycle.</a:t>
            </a:r>
            <a:endParaRPr lang="en-US" sz="5600" dirty="0"/>
          </a:p>
        </p:txBody>
      </p:sp>
      <p:sp>
        <p:nvSpPr>
          <p:cNvPr id="5" name="Text 3"/>
          <p:cNvSpPr/>
          <p:nvPr/>
        </p:nvSpPr>
        <p:spPr>
          <a:xfrm>
            <a:off x="640080" y="1691640"/>
            <a:ext cx="7772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A647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Recruitment is a ring, not a funnel. Every stage feeds the next — and returns to Discovery through the voices of enrolled students.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343400" y="2606040"/>
            <a:ext cx="3474720" cy="347472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285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800600" y="4069080"/>
            <a:ext cx="2560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000" b="1" spc="5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CONTINUOUS</a:t>
            </a:r>
            <a:endParaRPr lang="en-US" sz="10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1000" b="1" spc="5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RECRUITMENT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5998464" y="2523744"/>
            <a:ext cx="164592" cy="164592"/>
          </a:xfrm>
          <a:prstGeom prst="ellipse">
            <a:avLst/>
          </a:prstGeom>
          <a:solidFill>
            <a:srgbClr val="DAA900"/>
          </a:solidFill>
          <a:ln w="12700">
            <a:solidFill>
              <a:srgbClr val="DAA90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74920" y="2871216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 DISCOVERY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7226963" y="3032605"/>
            <a:ext cx="164592" cy="164592"/>
          </a:xfrm>
          <a:prstGeom prst="ellipse">
            <a:avLst/>
          </a:prstGeom>
          <a:solidFill>
            <a:srgbClr val="002856"/>
          </a:solidFill>
          <a:ln w="12700">
            <a:solidFill>
              <a:srgbClr val="00285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710597" y="2640411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b="1" spc="300" kern="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 EXPLORATION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7735824" y="4261104"/>
            <a:ext cx="164592" cy="164592"/>
          </a:xfrm>
          <a:prstGeom prst="ellipse">
            <a:avLst/>
          </a:prstGeom>
          <a:solidFill>
            <a:srgbClr val="002856"/>
          </a:solidFill>
          <a:ln w="12700">
            <a:solidFill>
              <a:srgbClr val="00285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366760" y="422452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b="1" spc="300" kern="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  APPLICATION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7226963" y="5489603"/>
            <a:ext cx="164592" cy="164592"/>
          </a:xfrm>
          <a:prstGeom prst="ellipse">
            <a:avLst/>
          </a:prstGeom>
          <a:solidFill>
            <a:srgbClr val="002856"/>
          </a:solidFill>
          <a:ln w="12700">
            <a:solidFill>
              <a:srgbClr val="00285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710597" y="5808645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b="1" spc="300" kern="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  ADMISSION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5998464" y="5998464"/>
            <a:ext cx="164592" cy="164592"/>
          </a:xfrm>
          <a:prstGeom prst="ellipse">
            <a:avLst/>
          </a:prstGeom>
          <a:solidFill>
            <a:srgbClr val="002856"/>
          </a:solidFill>
          <a:ln w="12700">
            <a:solidFill>
              <a:srgbClr val="00285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74920" y="557784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  SAY YES (SIR)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4769965" y="5489603"/>
            <a:ext cx="164592" cy="164592"/>
          </a:xfrm>
          <a:prstGeom prst="ellipse">
            <a:avLst/>
          </a:prstGeom>
          <a:solidFill>
            <a:srgbClr val="002856"/>
          </a:solidFill>
          <a:ln w="12700">
            <a:solidFill>
              <a:srgbClr val="002856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439243" y="5808645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spc="300" kern="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  ENROLLMENT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4261104" y="4261104"/>
            <a:ext cx="164592" cy="164592"/>
          </a:xfrm>
          <a:prstGeom prst="ellipse">
            <a:avLst/>
          </a:prstGeom>
          <a:solidFill>
            <a:srgbClr val="002856"/>
          </a:solidFill>
          <a:ln w="12700">
            <a:solidFill>
              <a:srgbClr val="00285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783080" y="422452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spc="300" kern="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  STUDENT STORIES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4769965" y="3032605"/>
            <a:ext cx="164592" cy="164592"/>
          </a:xfrm>
          <a:prstGeom prst="ellipse">
            <a:avLst/>
          </a:prstGeom>
          <a:solidFill>
            <a:srgbClr val="002856"/>
          </a:solidFill>
          <a:ln w="12700">
            <a:solidFill>
              <a:srgbClr val="00285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439243" y="2640411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spc="300" kern="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  FUTURE PROSPECTS</a:t>
            </a:r>
            <a:endParaRPr lang="en-US" sz="9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10528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00">
                <a:solidFill>
                  <a:srgbClr val="5A6470"/>
                </a:solidFill>
                <a:latin typeface="Calibri"/>
                <a:ea typeface="Calibri"/>
                <a:cs typeface="Calibri"/>
              </a:defRPr>
            </a:lvl1pPr>
          </a:lstStyle>
          <a:p>
            <a:pPr algn="r"/>
            <a:fld id="{F7021451-1387-4CA6-816F-3879F97B5CBC}" type="slidenum">
              <a:rPr b="0" lang="en-US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8288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6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 ·  AUDIENCE ARCHITECTURE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640080" y="640080"/>
            <a:ext cx="548640" cy="0"/>
          </a:xfrm>
          <a:prstGeom prst="line">
            <a:avLst/>
          </a:prstGeom>
          <a:noFill/>
          <a:ln w="19050">
            <a:solidFill>
              <a:srgbClr val="DAA90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731520"/>
            <a:ext cx="10908792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spc="200" kern="0" dirty="0">
                <a:solidFill>
                  <a:srgbClr val="002856"/>
                </a:solidFill>
                <a:latin typeface="Bebas Neue" pitchFamily="34" charset="0"/>
                <a:ea typeface="Bebas Neue" pitchFamily="34" charset="-122"/>
                <a:cs typeface="Bebas Neue" pitchFamily="34" charset="-120"/>
              </a:rPr>
              <a:t>An ecosystem, not a list.</a:t>
            </a:r>
            <a:endParaRPr lang="en-US" sz="5600" dirty="0"/>
          </a:p>
        </p:txBody>
      </p:sp>
      <p:sp>
        <p:nvSpPr>
          <p:cNvPr id="5" name="Text 3"/>
          <p:cNvSpPr/>
          <p:nvPr/>
        </p:nvSpPr>
        <p:spPr>
          <a:xfrm>
            <a:off x="640080" y="16916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A647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Each audience feeds the next. Enrolled students become ambassadors who re-seed the California prospect universe.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484998" y="2728619"/>
            <a:ext cx="1160537" cy="220657"/>
          </a:xfrm>
          <a:prstGeom prst="line">
            <a:avLst/>
          </a:prstGeom>
          <a:noFill/>
          <a:ln w="9525">
            <a:solidFill>
              <a:srgbClr val="E6E8E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354894" y="3302210"/>
            <a:ext cx="437448" cy="395804"/>
          </a:xfrm>
          <a:prstGeom prst="line">
            <a:avLst/>
          </a:prstGeom>
          <a:noFill/>
          <a:ln w="9525">
            <a:solidFill>
              <a:srgbClr val="E6E8E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 flipH="1">
            <a:off x="8865200" y="4363958"/>
            <a:ext cx="100666" cy="298233"/>
          </a:xfrm>
          <a:prstGeom prst="line">
            <a:avLst/>
          </a:prstGeom>
          <a:noFill/>
          <a:ln w="9525">
            <a:solidFill>
              <a:srgbClr val="E6E8E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 flipH="1">
            <a:off x="7505314" y="5217253"/>
            <a:ext cx="851425" cy="373210"/>
          </a:xfrm>
          <a:prstGeom prst="line">
            <a:avLst/>
          </a:prstGeom>
          <a:noFill/>
          <a:ln w="9525">
            <a:solidFill>
              <a:srgbClr val="E6E8EC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 flipH="1">
            <a:off x="5444550" y="5755656"/>
            <a:ext cx="1272420" cy="0"/>
          </a:xfrm>
          <a:prstGeom prst="line">
            <a:avLst/>
          </a:prstGeom>
          <a:noFill/>
          <a:ln w="9525">
            <a:solidFill>
              <a:srgbClr val="E6E8EC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 flipH="1" flipV="1">
            <a:off x="3804781" y="5217253"/>
            <a:ext cx="851425" cy="373210"/>
          </a:xfrm>
          <a:prstGeom prst="line">
            <a:avLst/>
          </a:prstGeom>
          <a:noFill/>
          <a:ln w="9525">
            <a:solidFill>
              <a:srgbClr val="E6E8EC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 flipH="1" flipV="1">
            <a:off x="3195654" y="4363958"/>
            <a:ext cx="100666" cy="298233"/>
          </a:xfrm>
          <a:prstGeom prst="line">
            <a:avLst/>
          </a:prstGeom>
          <a:noFill/>
          <a:ln w="9525">
            <a:solidFill>
              <a:srgbClr val="E6E8E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 flipV="1">
            <a:off x="3369178" y="3302210"/>
            <a:ext cx="437448" cy="395804"/>
          </a:xfrm>
          <a:prstGeom prst="line">
            <a:avLst/>
          </a:prstGeom>
          <a:noFill/>
          <a:ln w="9525">
            <a:solidFill>
              <a:srgbClr val="E6E8EC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 flipV="1">
            <a:off x="4515985" y="2728619"/>
            <a:ext cx="1160537" cy="220657"/>
          </a:xfrm>
          <a:prstGeom prst="line">
            <a:avLst/>
          </a:prstGeom>
          <a:noFill/>
          <a:ln w="9525">
            <a:solidFill>
              <a:srgbClr val="E6E8EC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5372100" y="2377440"/>
            <a:ext cx="1417320" cy="548640"/>
          </a:xfrm>
          <a:prstGeom prst="rect">
            <a:avLst/>
          </a:prstGeom>
          <a:solidFill>
            <a:srgbClr val="FFFFFF"/>
          </a:solidFill>
          <a:ln w="9525">
            <a:solidFill>
              <a:srgbClr val="00285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372100" y="2377440"/>
            <a:ext cx="1417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900" b="1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California Prospect</a:t>
            </a:r>
            <a:endParaRPr lang="en-US" sz="900" dirty="0"/>
          </a:p>
          <a:p>
            <a:pPr algn="ctr" indent="0" marL="0">
              <a:lnSpc>
                <a:spcPct val="105000"/>
              </a:lnSpc>
              <a:buNone/>
            </a:pPr>
            <a:r>
              <a:rPr lang="en-US" sz="900" b="1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Universe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7341113" y="2751816"/>
            <a:ext cx="1417320" cy="548640"/>
          </a:xfrm>
          <a:prstGeom prst="rect">
            <a:avLst/>
          </a:prstGeom>
          <a:solidFill>
            <a:srgbClr val="FFFFFF"/>
          </a:solidFill>
          <a:ln w="9525">
            <a:solidFill>
              <a:srgbClr val="00285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341113" y="2751816"/>
            <a:ext cx="1417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900" b="1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Sophomores &amp;</a:t>
            </a:r>
            <a:endParaRPr lang="en-US" sz="900" dirty="0"/>
          </a:p>
          <a:p>
            <a:pPr algn="ctr" indent="0" marL="0">
              <a:lnSpc>
                <a:spcPct val="105000"/>
              </a:lnSpc>
              <a:buNone/>
            </a:pPr>
            <a:r>
              <a:rPr lang="en-US" sz="900" b="1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Juniors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8388803" y="3699768"/>
            <a:ext cx="1417320" cy="548640"/>
          </a:xfrm>
          <a:prstGeom prst="rect">
            <a:avLst/>
          </a:prstGeom>
          <a:solidFill>
            <a:srgbClr val="FFFFFF"/>
          </a:solidFill>
          <a:ln w="9525">
            <a:solidFill>
              <a:srgbClr val="00285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388803" y="3699768"/>
            <a:ext cx="1417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900" b="1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School</a:t>
            </a:r>
            <a:endParaRPr lang="en-US" sz="900" dirty="0"/>
          </a:p>
          <a:p>
            <a:pPr algn="ctr" indent="0" marL="0">
              <a:lnSpc>
                <a:spcPct val="105000"/>
              </a:lnSpc>
              <a:buNone/>
            </a:pPr>
            <a:r>
              <a:rPr lang="en-US" sz="900" b="1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Seniors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8024944" y="4777740"/>
            <a:ext cx="1417320" cy="548640"/>
          </a:xfrm>
          <a:prstGeom prst="rect">
            <a:avLst/>
          </a:prstGeom>
          <a:solidFill>
            <a:srgbClr val="FFFFFF"/>
          </a:solidFill>
          <a:ln w="9525">
            <a:solidFill>
              <a:srgbClr val="002856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024944" y="4777740"/>
            <a:ext cx="1417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900" b="1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College</a:t>
            </a:r>
            <a:endParaRPr lang="en-US" sz="900" dirty="0"/>
          </a:p>
          <a:p>
            <a:pPr algn="ctr" indent="0" marL="0">
              <a:lnSpc>
                <a:spcPct val="105000"/>
              </a:lnSpc>
              <a:buNone/>
            </a:pPr>
            <a:r>
              <a:rPr lang="en-US" sz="900" b="1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Transfers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6419790" y="5481336"/>
            <a:ext cx="1417320" cy="548640"/>
          </a:xfrm>
          <a:prstGeom prst="rect">
            <a:avLst/>
          </a:prstGeom>
          <a:solidFill>
            <a:srgbClr val="FFFFFF"/>
          </a:solidFill>
          <a:ln w="9525">
            <a:solidFill>
              <a:srgbClr val="002856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419790" y="5481336"/>
            <a:ext cx="1417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900" b="1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Applicants</a:t>
            </a:r>
            <a:endParaRPr lang="en-US" sz="900" dirty="0"/>
          </a:p>
          <a:p>
            <a:pPr algn="ctr" indent="0" marL="0">
              <a:lnSpc>
                <a:spcPct val="105000"/>
              </a:lnSpc>
              <a:buNone/>
            </a:pPr>
            <a:r>
              <a:rPr lang="en-US" sz="900" b="1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(First Party)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4324410" y="5481336"/>
            <a:ext cx="1417320" cy="548640"/>
          </a:xfrm>
          <a:prstGeom prst="rect">
            <a:avLst/>
          </a:prstGeom>
          <a:solidFill>
            <a:srgbClr val="FFFFFF"/>
          </a:solidFill>
          <a:ln w="9525">
            <a:solidFill>
              <a:srgbClr val="002856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324410" y="5481336"/>
            <a:ext cx="1417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900" b="1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Admitted</a:t>
            </a:r>
            <a:endParaRPr lang="en-US" sz="900" dirty="0"/>
          </a:p>
          <a:p>
            <a:pPr algn="ctr" indent="0" marL="0">
              <a:lnSpc>
                <a:spcPct val="105000"/>
              </a:lnSpc>
              <a:buNone/>
            </a:pPr>
            <a:r>
              <a:rPr lang="en-US" sz="900" b="1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2719256" y="4777740"/>
            <a:ext cx="1417320" cy="548640"/>
          </a:xfrm>
          <a:prstGeom prst="rect">
            <a:avLst/>
          </a:prstGeom>
          <a:solidFill>
            <a:srgbClr val="FFFFFF"/>
          </a:solidFill>
          <a:ln w="9525">
            <a:solidFill>
              <a:srgbClr val="002856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719256" y="4777740"/>
            <a:ext cx="1417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900" b="1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Say Yes</a:t>
            </a:r>
            <a:endParaRPr lang="en-US" sz="900" dirty="0"/>
          </a:p>
          <a:p>
            <a:pPr algn="ctr" indent="0" marL="0">
              <a:lnSpc>
                <a:spcPct val="105000"/>
              </a:lnSpc>
              <a:buNone/>
            </a:pPr>
            <a:r>
              <a:rPr lang="en-US" sz="900" b="1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(SIR)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2355397" y="3699768"/>
            <a:ext cx="1417320" cy="548640"/>
          </a:xfrm>
          <a:prstGeom prst="rect">
            <a:avLst/>
          </a:prstGeom>
          <a:solidFill>
            <a:srgbClr val="FFFFFF"/>
          </a:solidFill>
          <a:ln w="9525">
            <a:solidFill>
              <a:srgbClr val="002856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355397" y="3699768"/>
            <a:ext cx="1417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900" b="1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Enrolled</a:t>
            </a:r>
            <a:endParaRPr lang="en-US" sz="900" dirty="0"/>
          </a:p>
          <a:p>
            <a:pPr algn="ctr" indent="0" marL="0">
              <a:lnSpc>
                <a:spcPct val="105000"/>
              </a:lnSpc>
              <a:buNone/>
            </a:pPr>
            <a:r>
              <a:rPr lang="en-US" sz="900" b="1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3403087" y="2751816"/>
            <a:ext cx="1417320" cy="548640"/>
          </a:xfrm>
          <a:prstGeom prst="rect">
            <a:avLst/>
          </a:prstGeom>
          <a:solidFill>
            <a:srgbClr val="FFFFFF"/>
          </a:solidFill>
          <a:ln w="15875">
            <a:solidFill>
              <a:srgbClr val="DAA90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403087" y="2751816"/>
            <a:ext cx="1417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900" b="1" dirty="0">
                <a:solidFill>
                  <a:srgbClr val="DAA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</a:t>
            </a:r>
            <a:endParaRPr lang="en-US" sz="900" dirty="0"/>
          </a:p>
          <a:p>
            <a:pPr algn="ctr" indent="0" marL="0">
              <a:lnSpc>
                <a:spcPct val="105000"/>
              </a:lnSpc>
              <a:buNone/>
            </a:pPr>
            <a:r>
              <a:rPr lang="en-US" sz="900" b="1" dirty="0">
                <a:solidFill>
                  <a:srgbClr val="DAA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Ambassadors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4983480" y="4114800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8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FLYWHEEL</a:t>
            </a:r>
            <a:endParaRPr lang="en-US" sz="9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10528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00">
                <a:solidFill>
                  <a:srgbClr val="5A6470"/>
                </a:solidFill>
                <a:latin typeface="Calibri"/>
                <a:ea typeface="Calibri"/>
                <a:cs typeface="Calibri"/>
              </a:defRPr>
            </a:lvl1pPr>
          </a:lstStyle>
          <a:p>
            <a:pPr algn="r"/>
            <a:fld id="{F7021451-1387-4CA6-816F-3879F97B5CBC}" type="slidenum">
              <a:rPr b="0" lang="en-US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8288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6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 ·  BUDGET STRATEGY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640080" y="640080"/>
            <a:ext cx="548640" cy="0"/>
          </a:xfrm>
          <a:prstGeom prst="line">
            <a:avLst/>
          </a:prstGeom>
          <a:noFill/>
          <a:ln w="19050">
            <a:solidFill>
              <a:srgbClr val="DAA90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96012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INVESTMENT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48640" y="1280160"/>
            <a:ext cx="1097280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0" spc="400" kern="0" dirty="0">
                <a:solidFill>
                  <a:srgbClr val="002856"/>
                </a:solidFill>
                <a:latin typeface="Bebas Neue" pitchFamily="34" charset="0"/>
                <a:ea typeface="Bebas Neue" pitchFamily="34" charset="-122"/>
                <a:cs typeface="Bebas Neue" pitchFamily="34" charset="-120"/>
              </a:rPr>
              <a:t>$500,000</a:t>
            </a:r>
            <a:endParaRPr lang="en-US" sz="18000" dirty="0"/>
          </a:p>
        </p:txBody>
      </p:sp>
      <p:sp>
        <p:nvSpPr>
          <p:cNvPr id="6" name="Text 4"/>
          <p:cNvSpPr/>
          <p:nvPr/>
        </p:nvSpPr>
        <p:spPr>
          <a:xfrm>
            <a:off x="640080" y="3977640"/>
            <a:ext cx="1143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spc="100" kern="0" dirty="0">
                <a:solidFill>
                  <a:srgbClr val="002856"/>
                </a:solidFill>
                <a:latin typeface="Bebas Neue" pitchFamily="34" charset="0"/>
                <a:ea typeface="Bebas Neue" pitchFamily="34" charset="-122"/>
                <a:cs typeface="Bebas Neue" pitchFamily="34" charset="-120"/>
              </a:rPr>
              <a:t>45%</a:t>
            </a:r>
            <a:endParaRPr lang="en-US" sz="4400" dirty="0"/>
          </a:p>
        </p:txBody>
      </p:sp>
      <p:sp>
        <p:nvSpPr>
          <p:cNvPr id="7" name="Shape 5"/>
          <p:cNvSpPr/>
          <p:nvPr/>
        </p:nvSpPr>
        <p:spPr>
          <a:xfrm>
            <a:off x="1965960" y="4224528"/>
            <a:ext cx="9144000" cy="18288"/>
          </a:xfrm>
          <a:prstGeom prst="rect">
            <a:avLst/>
          </a:prstGeom>
          <a:solidFill>
            <a:srgbClr val="E6E8EC"/>
          </a:solidFill>
          <a:ln w="12700">
            <a:solidFill>
              <a:srgbClr val="E6E8E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965960" y="4151376"/>
            <a:ext cx="4114800" cy="164592"/>
          </a:xfrm>
          <a:prstGeom prst="rect">
            <a:avLst/>
          </a:prstGeom>
          <a:solidFill>
            <a:srgbClr val="002856"/>
          </a:solidFill>
          <a:ln w="12700">
            <a:solidFill>
              <a:srgbClr val="00285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965960" y="4352544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Sophomore &amp; Junior Pipeline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7452360" y="4352544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long horizon. Awareness before students self-identify.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40080" y="4800600"/>
            <a:ext cx="1143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spc="100" kern="0" dirty="0">
                <a:solidFill>
                  <a:srgbClr val="002856"/>
                </a:solidFill>
                <a:latin typeface="Bebas Neue" pitchFamily="34" charset="0"/>
                <a:ea typeface="Bebas Neue" pitchFamily="34" charset="-122"/>
                <a:cs typeface="Bebas Neue" pitchFamily="34" charset="-120"/>
              </a:rPr>
              <a:t>40%</a:t>
            </a:r>
            <a:endParaRPr lang="en-US" sz="4400" dirty="0"/>
          </a:p>
        </p:txBody>
      </p:sp>
      <p:sp>
        <p:nvSpPr>
          <p:cNvPr id="12" name="Shape 10"/>
          <p:cNvSpPr/>
          <p:nvPr/>
        </p:nvSpPr>
        <p:spPr>
          <a:xfrm>
            <a:off x="1965960" y="5047488"/>
            <a:ext cx="9144000" cy="18288"/>
          </a:xfrm>
          <a:prstGeom prst="rect">
            <a:avLst/>
          </a:prstGeom>
          <a:solidFill>
            <a:srgbClr val="E6E8EC"/>
          </a:solidFill>
          <a:ln w="12700">
            <a:solidFill>
              <a:srgbClr val="E6E8E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965960" y="4974336"/>
            <a:ext cx="3657600" cy="164592"/>
          </a:xfrm>
          <a:prstGeom prst="rect">
            <a:avLst/>
          </a:prstGeom>
          <a:solidFill>
            <a:srgbClr val="002856"/>
          </a:solidFill>
          <a:ln w="12700">
            <a:solidFill>
              <a:srgbClr val="00285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965960" y="5175504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Senior Recruitment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7452360" y="5175504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decision year. Awareness, application, and yield.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40080" y="5623560"/>
            <a:ext cx="1143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spc="100" kern="0" dirty="0">
                <a:solidFill>
                  <a:srgbClr val="002856"/>
                </a:solidFill>
                <a:latin typeface="Bebas Neue" pitchFamily="34" charset="0"/>
                <a:ea typeface="Bebas Neue" pitchFamily="34" charset="-122"/>
                <a:cs typeface="Bebas Neue" pitchFamily="34" charset="-120"/>
              </a:rPr>
              <a:t>15%</a:t>
            </a:r>
            <a:endParaRPr lang="en-US" sz="4400" dirty="0"/>
          </a:p>
        </p:txBody>
      </p:sp>
      <p:sp>
        <p:nvSpPr>
          <p:cNvPr id="17" name="Shape 15"/>
          <p:cNvSpPr/>
          <p:nvPr/>
        </p:nvSpPr>
        <p:spPr>
          <a:xfrm>
            <a:off x="1965960" y="5870448"/>
            <a:ext cx="9144000" cy="18288"/>
          </a:xfrm>
          <a:prstGeom prst="rect">
            <a:avLst/>
          </a:prstGeom>
          <a:solidFill>
            <a:srgbClr val="E6E8EC"/>
          </a:solidFill>
          <a:ln w="12700">
            <a:solidFill>
              <a:srgbClr val="E6E8EC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965960" y="5797296"/>
            <a:ext cx="1371600" cy="164592"/>
          </a:xfrm>
          <a:prstGeom prst="rect">
            <a:avLst/>
          </a:prstGeom>
          <a:solidFill>
            <a:srgbClr val="002856"/>
          </a:solidFill>
          <a:ln w="12700">
            <a:solidFill>
              <a:srgbClr val="002856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965960" y="5998464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College Transfers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7452360" y="5998464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parallel pipeline. Distinct message, distinct calendar.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10528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00">
                <a:solidFill>
                  <a:srgbClr val="5A6470"/>
                </a:solidFill>
                <a:latin typeface="Calibri"/>
                <a:ea typeface="Calibri"/>
                <a:cs typeface="Calibri"/>
              </a:defRPr>
            </a:lvl1pPr>
          </a:lstStyle>
          <a:p>
            <a:pPr algn="r"/>
            <a:fld id="{F7021451-1387-4CA6-816F-3879F97B5CBC}" type="slidenum">
              <a:rPr b="0" lang="en-US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8288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6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 ·  ENROLLMENT CALENDAR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640080" y="640080"/>
            <a:ext cx="548640" cy="0"/>
          </a:xfrm>
          <a:prstGeom prst="line">
            <a:avLst/>
          </a:prstGeom>
          <a:noFill/>
          <a:ln w="19050">
            <a:solidFill>
              <a:srgbClr val="DAA90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731520"/>
            <a:ext cx="10908792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spc="200" kern="0" dirty="0">
                <a:solidFill>
                  <a:srgbClr val="002856"/>
                </a:solidFill>
                <a:latin typeface="Bebas Neue" pitchFamily="34" charset="0"/>
                <a:ea typeface="Bebas Neue" pitchFamily="34" charset="-122"/>
                <a:cs typeface="Bebas Neue" pitchFamily="34" charset="-120"/>
              </a:rPr>
              <a:t>Concurrent workstreams.</a:t>
            </a:r>
            <a:endParaRPr lang="en-US" sz="5600" dirty="0"/>
          </a:p>
        </p:txBody>
      </p:sp>
      <p:sp>
        <p:nvSpPr>
          <p:cNvPr id="5" name="Text 3"/>
          <p:cNvSpPr/>
          <p:nvPr/>
        </p:nvSpPr>
        <p:spPr>
          <a:xfrm>
            <a:off x="640080" y="169164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A647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Twelve months of overlapping activity — not sequential phases. Sophomore/Junior awareness never stops.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2468880" y="246888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AUG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2743200" y="2743200"/>
            <a:ext cx="0" cy="3108960"/>
          </a:xfrm>
          <a:prstGeom prst="line">
            <a:avLst/>
          </a:prstGeom>
          <a:noFill/>
          <a:ln w="6350">
            <a:solidFill>
              <a:srgbClr val="E6E8E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00400" y="246888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SEP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3474720" y="2743200"/>
            <a:ext cx="0" cy="3108960"/>
          </a:xfrm>
          <a:prstGeom prst="line">
            <a:avLst/>
          </a:prstGeom>
          <a:noFill/>
          <a:ln w="6350">
            <a:solidFill>
              <a:srgbClr val="E6E8E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931920" y="246888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OCT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4206240" y="2743200"/>
            <a:ext cx="0" cy="3108960"/>
          </a:xfrm>
          <a:prstGeom prst="line">
            <a:avLst/>
          </a:prstGeom>
          <a:noFill/>
          <a:ln w="6350">
            <a:solidFill>
              <a:srgbClr val="E6E8E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663440" y="246888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</a:t>
            </a:r>
            <a:endParaRPr lang="en-US" sz="800" dirty="0"/>
          </a:p>
        </p:txBody>
      </p:sp>
      <p:sp>
        <p:nvSpPr>
          <p:cNvPr id="13" name="Shape 11"/>
          <p:cNvSpPr/>
          <p:nvPr/>
        </p:nvSpPr>
        <p:spPr>
          <a:xfrm>
            <a:off x="4937760" y="2743200"/>
            <a:ext cx="0" cy="3108960"/>
          </a:xfrm>
          <a:prstGeom prst="line">
            <a:avLst/>
          </a:prstGeom>
          <a:noFill/>
          <a:ln w="6350">
            <a:solidFill>
              <a:srgbClr val="E6E8E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394960" y="246888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5669280" y="2743200"/>
            <a:ext cx="0" cy="3108960"/>
          </a:xfrm>
          <a:prstGeom prst="line">
            <a:avLst/>
          </a:prstGeom>
          <a:noFill/>
          <a:ln w="6350">
            <a:solidFill>
              <a:srgbClr val="E6E8E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126480" y="246888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JAN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6400800" y="2743200"/>
            <a:ext cx="0" cy="3108960"/>
          </a:xfrm>
          <a:prstGeom prst="line">
            <a:avLst/>
          </a:prstGeom>
          <a:noFill/>
          <a:ln w="6350">
            <a:solidFill>
              <a:srgbClr val="E6E8E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858000" y="246888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FEB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7132320" y="2743200"/>
            <a:ext cx="0" cy="3108960"/>
          </a:xfrm>
          <a:prstGeom prst="line">
            <a:avLst/>
          </a:prstGeom>
          <a:noFill/>
          <a:ln w="6350">
            <a:solidFill>
              <a:srgbClr val="E6E8E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589520" y="246888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7863840" y="2743200"/>
            <a:ext cx="0" cy="3108960"/>
          </a:xfrm>
          <a:prstGeom prst="line">
            <a:avLst/>
          </a:prstGeom>
          <a:noFill/>
          <a:ln w="6350">
            <a:solidFill>
              <a:srgbClr val="E6E8E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321040" y="246888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8595360" y="2743200"/>
            <a:ext cx="0" cy="3108960"/>
          </a:xfrm>
          <a:prstGeom prst="line">
            <a:avLst/>
          </a:prstGeom>
          <a:noFill/>
          <a:ln w="6350">
            <a:solidFill>
              <a:srgbClr val="E6E8EC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052560" y="246888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9326880" y="2743200"/>
            <a:ext cx="0" cy="3108960"/>
          </a:xfrm>
          <a:prstGeom prst="line">
            <a:avLst/>
          </a:prstGeom>
          <a:noFill/>
          <a:ln w="6350">
            <a:solidFill>
              <a:srgbClr val="E6E8EC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9784080" y="246888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JUN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10058400" y="2743200"/>
            <a:ext cx="0" cy="3108960"/>
          </a:xfrm>
          <a:prstGeom prst="line">
            <a:avLst/>
          </a:prstGeom>
          <a:noFill/>
          <a:ln w="6350">
            <a:solidFill>
              <a:srgbClr val="E6E8E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0515600" y="246888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JUL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10789920" y="2743200"/>
            <a:ext cx="0" cy="3108960"/>
          </a:xfrm>
          <a:prstGeom prst="line">
            <a:avLst/>
          </a:prstGeom>
          <a:noFill/>
          <a:ln w="6350">
            <a:solidFill>
              <a:srgbClr val="E6E8EC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11247120" y="246888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AUG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11521440" y="2743200"/>
            <a:ext cx="0" cy="3108960"/>
          </a:xfrm>
          <a:prstGeom prst="line">
            <a:avLst/>
          </a:prstGeom>
          <a:noFill/>
          <a:ln w="6350">
            <a:solidFill>
              <a:srgbClr val="E6E8EC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40080" y="2880360"/>
            <a:ext cx="2057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SOPHOMORE &amp; JUNIOR AWARENESS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2743200" y="2953512"/>
            <a:ext cx="9509760" cy="201168"/>
          </a:xfrm>
          <a:prstGeom prst="rect">
            <a:avLst/>
          </a:prstGeom>
          <a:solidFill>
            <a:srgbClr val="002856">
              <a:alpha val="55000"/>
            </a:srgbClr>
          </a:solidFill>
          <a:ln/>
        </p:spPr>
      </p:sp>
      <p:sp>
        <p:nvSpPr>
          <p:cNvPr id="34" name="Text 32"/>
          <p:cNvSpPr/>
          <p:nvPr/>
        </p:nvSpPr>
        <p:spPr>
          <a:xfrm>
            <a:off x="640080" y="3337560"/>
            <a:ext cx="2057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SENIOR RECRUITMENT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2743200" y="3410712"/>
            <a:ext cx="2194560" cy="201168"/>
          </a:xfrm>
          <a:prstGeom prst="rect">
            <a:avLst/>
          </a:prstGeom>
          <a:solidFill>
            <a:srgbClr val="002856">
              <a:alpha val="90000"/>
            </a:srgbClr>
          </a:solidFill>
          <a:ln/>
        </p:spPr>
      </p:sp>
      <p:sp>
        <p:nvSpPr>
          <p:cNvPr id="36" name="Shape 34"/>
          <p:cNvSpPr/>
          <p:nvPr/>
        </p:nvSpPr>
        <p:spPr>
          <a:xfrm>
            <a:off x="4937760" y="3410712"/>
            <a:ext cx="2926080" cy="201168"/>
          </a:xfrm>
          <a:prstGeom prst="rect">
            <a:avLst/>
          </a:prstGeom>
          <a:solidFill>
            <a:srgbClr val="002856">
              <a:alpha val="40000"/>
            </a:srgbClr>
          </a:solidFill>
          <a:ln/>
        </p:spPr>
      </p:sp>
      <p:sp>
        <p:nvSpPr>
          <p:cNvPr id="37" name="Shape 35"/>
          <p:cNvSpPr/>
          <p:nvPr/>
        </p:nvSpPr>
        <p:spPr>
          <a:xfrm>
            <a:off x="7863840" y="3410712"/>
            <a:ext cx="2194560" cy="201168"/>
          </a:xfrm>
          <a:prstGeom prst="rect">
            <a:avLst/>
          </a:prstGeom>
          <a:solidFill>
            <a:srgbClr val="002856">
              <a:alpha val="30000"/>
            </a:srgbClr>
          </a:solidFill>
          <a:ln/>
        </p:spPr>
      </p:sp>
      <p:sp>
        <p:nvSpPr>
          <p:cNvPr id="38" name="Text 36"/>
          <p:cNvSpPr/>
          <p:nvPr/>
        </p:nvSpPr>
        <p:spPr>
          <a:xfrm>
            <a:off x="640080" y="3794760"/>
            <a:ext cx="2057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TRANSFER RECRUITMENT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2743200" y="3867912"/>
            <a:ext cx="2926080" cy="201168"/>
          </a:xfrm>
          <a:prstGeom prst="rect">
            <a:avLst/>
          </a:prstGeom>
          <a:solidFill>
            <a:srgbClr val="002856">
              <a:alpha val="55000"/>
            </a:srgbClr>
          </a:solidFill>
          <a:ln/>
        </p:spPr>
      </p:sp>
      <p:sp>
        <p:nvSpPr>
          <p:cNvPr id="40" name="Shape 38"/>
          <p:cNvSpPr/>
          <p:nvPr/>
        </p:nvSpPr>
        <p:spPr>
          <a:xfrm>
            <a:off x="7863840" y="3867912"/>
            <a:ext cx="2926080" cy="201168"/>
          </a:xfrm>
          <a:prstGeom prst="rect">
            <a:avLst/>
          </a:prstGeom>
          <a:solidFill>
            <a:srgbClr val="002856">
              <a:alpha val="55000"/>
            </a:srgbClr>
          </a:solidFill>
          <a:ln/>
        </p:spPr>
      </p:sp>
      <p:sp>
        <p:nvSpPr>
          <p:cNvPr id="41" name="Text 39"/>
          <p:cNvSpPr/>
          <p:nvPr/>
        </p:nvSpPr>
        <p:spPr>
          <a:xfrm>
            <a:off x="640080" y="4251960"/>
            <a:ext cx="2057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APPLICANT NURTURE</a:t>
            </a:r>
            <a:endParaRPr lang="en-US" sz="900" dirty="0"/>
          </a:p>
        </p:txBody>
      </p:sp>
      <p:sp>
        <p:nvSpPr>
          <p:cNvPr id="42" name="Shape 40"/>
          <p:cNvSpPr/>
          <p:nvPr/>
        </p:nvSpPr>
        <p:spPr>
          <a:xfrm>
            <a:off x="4937760" y="4325112"/>
            <a:ext cx="2926080" cy="201168"/>
          </a:xfrm>
          <a:prstGeom prst="rect">
            <a:avLst/>
          </a:prstGeom>
          <a:solidFill>
            <a:srgbClr val="002856">
              <a:alpha val="75000"/>
            </a:srgbClr>
          </a:solidFill>
          <a:ln/>
        </p:spPr>
      </p:sp>
      <p:sp>
        <p:nvSpPr>
          <p:cNvPr id="43" name="Text 41"/>
          <p:cNvSpPr/>
          <p:nvPr/>
        </p:nvSpPr>
        <p:spPr>
          <a:xfrm>
            <a:off x="640080" y="4709160"/>
            <a:ext cx="2057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YIELD (SIR)</a:t>
            </a:r>
            <a:endParaRPr lang="en-US" sz="900" dirty="0"/>
          </a:p>
        </p:txBody>
      </p:sp>
      <p:sp>
        <p:nvSpPr>
          <p:cNvPr id="44" name="Shape 42"/>
          <p:cNvSpPr/>
          <p:nvPr/>
        </p:nvSpPr>
        <p:spPr>
          <a:xfrm>
            <a:off x="7863840" y="4782312"/>
            <a:ext cx="2194560" cy="201168"/>
          </a:xfrm>
          <a:prstGeom prst="rect">
            <a:avLst/>
          </a:prstGeom>
          <a:solidFill>
            <a:srgbClr val="002856">
              <a:alpha val="90000"/>
            </a:srgbClr>
          </a:solidFill>
          <a:ln/>
        </p:spPr>
      </p:sp>
      <p:sp>
        <p:nvSpPr>
          <p:cNvPr id="45" name="Text 43"/>
          <p:cNvSpPr/>
          <p:nvPr/>
        </p:nvSpPr>
        <p:spPr>
          <a:xfrm>
            <a:off x="640080" y="5166360"/>
            <a:ext cx="2057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ANTI-MELT</a:t>
            </a:r>
            <a:endParaRPr lang="en-US" sz="900" dirty="0"/>
          </a:p>
        </p:txBody>
      </p:sp>
      <p:sp>
        <p:nvSpPr>
          <p:cNvPr id="46" name="Shape 44"/>
          <p:cNvSpPr/>
          <p:nvPr/>
        </p:nvSpPr>
        <p:spPr>
          <a:xfrm>
            <a:off x="10058400" y="5239512"/>
            <a:ext cx="2194560" cy="201168"/>
          </a:xfrm>
          <a:prstGeom prst="rect">
            <a:avLst/>
          </a:prstGeom>
          <a:solidFill>
            <a:srgbClr val="002856">
              <a:alpha val="90000"/>
            </a:srgbClr>
          </a:solidFill>
          <a:ln/>
        </p:spPr>
      </p:sp>
      <p:sp>
        <p:nvSpPr>
          <p:cNvPr id="47" name="Shape 45"/>
          <p:cNvSpPr/>
          <p:nvPr/>
        </p:nvSpPr>
        <p:spPr>
          <a:xfrm>
            <a:off x="4901184" y="2743200"/>
            <a:ext cx="0" cy="3108960"/>
          </a:xfrm>
          <a:prstGeom prst="line">
            <a:avLst/>
          </a:prstGeom>
          <a:noFill/>
          <a:ln w="22225">
            <a:solidFill>
              <a:srgbClr val="DAA900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3072384" y="580644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300" kern="0" dirty="0">
                <a:solidFill>
                  <a:srgbClr val="DAA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OCT 31  ·  APPLICATION DEADLINE</a:t>
            </a:r>
            <a:endParaRPr lang="en-US" sz="800" dirty="0"/>
          </a:p>
        </p:txBody>
      </p:sp>
      <p:sp>
        <p:nvSpPr>
          <p:cNvPr id="49" name="Shape 47"/>
          <p:cNvSpPr/>
          <p:nvPr/>
        </p:nvSpPr>
        <p:spPr>
          <a:xfrm>
            <a:off x="4837176" y="2679192"/>
            <a:ext cx="128016" cy="128016"/>
          </a:xfrm>
          <a:prstGeom prst="ellipse">
            <a:avLst/>
          </a:prstGeom>
          <a:solidFill>
            <a:srgbClr val="DAA900"/>
          </a:solidFill>
          <a:ln w="12700">
            <a:solidFill>
              <a:srgbClr val="DAA900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640080" y="6053328"/>
            <a:ext cx="228600" cy="137160"/>
          </a:xfrm>
          <a:prstGeom prst="rect">
            <a:avLst/>
          </a:prstGeom>
          <a:solidFill>
            <a:srgbClr val="002856"/>
          </a:solidFill>
          <a:ln w="12700">
            <a:solidFill>
              <a:srgbClr val="002856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914400" y="6007608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 opacity reflects relative intensity of activity within each workstream.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10528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00">
                <a:solidFill>
                  <a:srgbClr val="5A6470"/>
                </a:solidFill>
                <a:latin typeface="Calibri"/>
                <a:ea typeface="Calibri"/>
                <a:cs typeface="Calibri"/>
              </a:defRPr>
            </a:lvl1pPr>
          </a:lstStyle>
          <a:p>
            <a:pPr algn="r"/>
            <a:fld id="{F7021451-1387-4CA6-816F-3879F97B5CBC}" type="slidenum">
              <a:rPr b="0" lang="en-US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8288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6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 ·  DECISION MOMENTS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640080" y="640080"/>
            <a:ext cx="548640" cy="0"/>
          </a:xfrm>
          <a:prstGeom prst="line">
            <a:avLst/>
          </a:prstGeom>
          <a:noFill/>
          <a:ln w="19050">
            <a:solidFill>
              <a:srgbClr val="DAA90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731520"/>
            <a:ext cx="10908792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spc="200" kern="0" dirty="0">
                <a:solidFill>
                  <a:srgbClr val="002856"/>
                </a:solidFill>
                <a:latin typeface="Bebas Neue" pitchFamily="34" charset="0"/>
                <a:ea typeface="Bebas Neue" pitchFamily="34" charset="-122"/>
                <a:cs typeface="Bebas Neue" pitchFamily="34" charset="-120"/>
              </a:rPr>
              <a:t>Organized by student psychology.</a:t>
            </a:r>
            <a:endParaRPr lang="en-US" sz="5600" dirty="0"/>
          </a:p>
        </p:txBody>
      </p:sp>
      <p:sp>
        <p:nvSpPr>
          <p:cNvPr id="5" name="Text 3"/>
          <p:cNvSpPr/>
          <p:nvPr/>
        </p:nvSpPr>
        <p:spPr>
          <a:xfrm>
            <a:off x="640080" y="169164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A647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Not funnel stages — the questions students are actually asking themselves.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40080" y="2606040"/>
            <a:ext cx="214884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600" spc="100" kern="0" dirty="0">
                <a:solidFill>
                  <a:srgbClr val="DAA900"/>
                </a:solidFill>
                <a:latin typeface="Bebas Neue" pitchFamily="34" charset="0"/>
                <a:ea typeface="Bebas Neue" pitchFamily="34" charset="-122"/>
                <a:cs typeface="Bebas Neue" pitchFamily="34" charset="-120"/>
              </a:rPr>
              <a:t>01</a:t>
            </a:r>
            <a:endParaRPr lang="en-US" sz="9600" dirty="0"/>
          </a:p>
        </p:txBody>
      </p:sp>
      <p:sp>
        <p:nvSpPr>
          <p:cNvPr id="7" name="Shape 5"/>
          <p:cNvSpPr/>
          <p:nvPr/>
        </p:nvSpPr>
        <p:spPr>
          <a:xfrm>
            <a:off x="640080" y="3749040"/>
            <a:ext cx="457200" cy="0"/>
          </a:xfrm>
          <a:prstGeom prst="line">
            <a:avLst/>
          </a:prstGeom>
          <a:noFill/>
          <a:ln w="15875">
            <a:solidFill>
              <a:srgbClr val="00285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3931920"/>
            <a:ext cx="214884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500" i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“I’ve never considered UC Merced.”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640080" y="5532120"/>
            <a:ext cx="2148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4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640080" y="5760720"/>
            <a:ext cx="2148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Inspire curiosity.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2926080" y="2606040"/>
            <a:ext cx="214884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600" spc="100" kern="0" dirty="0">
                <a:solidFill>
                  <a:srgbClr val="DAA900"/>
                </a:solidFill>
                <a:latin typeface="Bebas Neue" pitchFamily="34" charset="0"/>
                <a:ea typeface="Bebas Neue" pitchFamily="34" charset="-122"/>
                <a:cs typeface="Bebas Neue" pitchFamily="34" charset="-120"/>
              </a:rPr>
              <a:t>02</a:t>
            </a:r>
            <a:endParaRPr lang="en-US" sz="9600" dirty="0"/>
          </a:p>
        </p:txBody>
      </p:sp>
      <p:sp>
        <p:nvSpPr>
          <p:cNvPr id="12" name="Shape 10"/>
          <p:cNvSpPr/>
          <p:nvPr/>
        </p:nvSpPr>
        <p:spPr>
          <a:xfrm>
            <a:off x="2926080" y="3749040"/>
            <a:ext cx="457200" cy="0"/>
          </a:xfrm>
          <a:prstGeom prst="line">
            <a:avLst/>
          </a:prstGeom>
          <a:noFill/>
          <a:ln w="15875">
            <a:solidFill>
              <a:srgbClr val="00285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926080" y="3931920"/>
            <a:ext cx="214884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500" i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“I’m comparing universities.”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2926080" y="5532120"/>
            <a:ext cx="2148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4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2926080" y="5760720"/>
            <a:ext cx="2148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Differentiate.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212080" y="2606040"/>
            <a:ext cx="214884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600" spc="100" kern="0" dirty="0">
                <a:solidFill>
                  <a:srgbClr val="DAA900"/>
                </a:solidFill>
                <a:latin typeface="Bebas Neue" pitchFamily="34" charset="0"/>
                <a:ea typeface="Bebas Neue" pitchFamily="34" charset="-122"/>
                <a:cs typeface="Bebas Neue" pitchFamily="34" charset="-120"/>
              </a:rPr>
              <a:t>03</a:t>
            </a:r>
            <a:endParaRPr lang="en-US" sz="9600" dirty="0"/>
          </a:p>
        </p:txBody>
      </p:sp>
      <p:sp>
        <p:nvSpPr>
          <p:cNvPr id="17" name="Shape 15"/>
          <p:cNvSpPr/>
          <p:nvPr/>
        </p:nvSpPr>
        <p:spPr>
          <a:xfrm>
            <a:off x="5212080" y="3749040"/>
            <a:ext cx="457200" cy="0"/>
          </a:xfrm>
          <a:prstGeom prst="line">
            <a:avLst/>
          </a:prstGeom>
          <a:noFill/>
          <a:ln w="15875">
            <a:solidFill>
              <a:srgbClr val="00285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212080" y="3931920"/>
            <a:ext cx="214884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500" i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“I’m ready to apply.”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5212080" y="5532120"/>
            <a:ext cx="2148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4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5212080" y="5760720"/>
            <a:ext cx="2148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Drive action.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498080" y="2606040"/>
            <a:ext cx="214884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600" spc="100" kern="0" dirty="0">
                <a:solidFill>
                  <a:srgbClr val="DAA900"/>
                </a:solidFill>
                <a:latin typeface="Bebas Neue" pitchFamily="34" charset="0"/>
                <a:ea typeface="Bebas Neue" pitchFamily="34" charset="-122"/>
                <a:cs typeface="Bebas Neue" pitchFamily="34" charset="-120"/>
              </a:rPr>
              <a:t>04</a:t>
            </a:r>
            <a:endParaRPr lang="en-US" sz="9600" dirty="0"/>
          </a:p>
        </p:txBody>
      </p:sp>
      <p:sp>
        <p:nvSpPr>
          <p:cNvPr id="22" name="Shape 20"/>
          <p:cNvSpPr/>
          <p:nvPr/>
        </p:nvSpPr>
        <p:spPr>
          <a:xfrm>
            <a:off x="7498080" y="3749040"/>
            <a:ext cx="457200" cy="0"/>
          </a:xfrm>
          <a:prstGeom prst="line">
            <a:avLst/>
          </a:prstGeom>
          <a:noFill/>
          <a:ln w="15875">
            <a:solidFill>
              <a:srgbClr val="00285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498080" y="3931920"/>
            <a:ext cx="214884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500" i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“I’ve been admitted.”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7498080" y="5532120"/>
            <a:ext cx="2148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4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7498080" y="5760720"/>
            <a:ext cx="2148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confidence.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9784080" y="2606040"/>
            <a:ext cx="214884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600" spc="100" kern="0" dirty="0">
                <a:solidFill>
                  <a:srgbClr val="DAA900"/>
                </a:solidFill>
                <a:latin typeface="Bebas Neue" pitchFamily="34" charset="0"/>
                <a:ea typeface="Bebas Neue" pitchFamily="34" charset="-122"/>
                <a:cs typeface="Bebas Neue" pitchFamily="34" charset="-120"/>
              </a:rPr>
              <a:t>05</a:t>
            </a:r>
            <a:endParaRPr lang="en-US" sz="9600" dirty="0"/>
          </a:p>
        </p:txBody>
      </p:sp>
      <p:sp>
        <p:nvSpPr>
          <p:cNvPr id="27" name="Shape 25"/>
          <p:cNvSpPr/>
          <p:nvPr/>
        </p:nvSpPr>
        <p:spPr>
          <a:xfrm>
            <a:off x="9784080" y="3749040"/>
            <a:ext cx="457200" cy="0"/>
          </a:xfrm>
          <a:prstGeom prst="line">
            <a:avLst/>
          </a:prstGeom>
          <a:noFill/>
          <a:ln w="15875">
            <a:solidFill>
              <a:srgbClr val="002856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784080" y="3931920"/>
            <a:ext cx="214884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500" i="1" dirty="0">
                <a:solidFill>
                  <a:srgbClr val="11111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“I’ve said yes.”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9784080" y="5532120"/>
            <a:ext cx="2148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4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9784080" y="5760720"/>
            <a:ext cx="2148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Reinforce commitment.</a:t>
            </a:r>
            <a:endParaRPr lang="en-US" sz="13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10528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00">
                <a:solidFill>
                  <a:srgbClr val="5A6470"/>
                </a:solidFill>
                <a:latin typeface="Calibri"/>
                <a:ea typeface="Calibri"/>
                <a:cs typeface="Calibri"/>
              </a:defRPr>
            </a:lvl1pPr>
          </a:lstStyle>
          <a:p>
            <a:pPr algn="r"/>
            <a:fld id="{F7021451-1387-4CA6-816F-3879F97B5CBC}" type="slidenum">
              <a:rPr b="0" lang="en-US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8288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6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 ·  REGIONAL MESSAGING FRAMEWORK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640080" y="640080"/>
            <a:ext cx="548640" cy="0"/>
          </a:xfrm>
          <a:prstGeom prst="line">
            <a:avLst/>
          </a:prstGeom>
          <a:noFill/>
          <a:ln w="19050">
            <a:solidFill>
              <a:srgbClr val="DAA90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731520"/>
            <a:ext cx="10908792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spc="200" kern="0" dirty="0">
                <a:solidFill>
                  <a:srgbClr val="002856"/>
                </a:solidFill>
                <a:latin typeface="Bebas Neue" pitchFamily="34" charset="0"/>
                <a:ea typeface="Bebas Neue" pitchFamily="34" charset="-122"/>
                <a:cs typeface="Bebas Neue" pitchFamily="34" charset="-120"/>
              </a:rPr>
              <a:t>Message meets place.</a:t>
            </a:r>
            <a:endParaRPr lang="en-US" sz="5600" dirty="0"/>
          </a:p>
        </p:txBody>
      </p:sp>
      <p:sp>
        <p:nvSpPr>
          <p:cNvPr id="5" name="Text 3"/>
          <p:cNvSpPr/>
          <p:nvPr/>
        </p:nvSpPr>
        <p:spPr>
          <a:xfrm>
            <a:off x="640080" y="169164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A647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California, many audiences. Each message is placed where it resonates most.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3017520" y="2057400"/>
            <a:ext cx="768096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750" b="1" spc="1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 Fernando</a:t>
            </a:r>
            <a:endParaRPr lang="en-US" sz="750" dirty="0"/>
          </a:p>
          <a:p>
            <a:pPr algn="ctr" indent="0" marL="0">
              <a:lnSpc>
                <a:spcPct val="105000"/>
              </a:lnSpc>
              <a:buNone/>
            </a:pPr>
            <a:r>
              <a:rPr lang="en-US" sz="750" b="1" spc="1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Valley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3694176" y="2057400"/>
            <a:ext cx="768096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750" b="1" spc="1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West LA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4370832" y="2057400"/>
            <a:ext cx="768096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750" b="1" spc="1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Orange</a:t>
            </a:r>
            <a:endParaRPr lang="en-US" sz="750" dirty="0"/>
          </a:p>
          <a:p>
            <a:pPr algn="ctr" indent="0" marL="0">
              <a:lnSpc>
                <a:spcPct val="105000"/>
              </a:lnSpc>
              <a:buNone/>
            </a:pPr>
            <a:r>
              <a:rPr lang="en-US" sz="750" b="1" spc="1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County</a:t>
            </a:r>
            <a:endParaRPr lang="en-US" sz="750" dirty="0"/>
          </a:p>
        </p:txBody>
      </p:sp>
      <p:sp>
        <p:nvSpPr>
          <p:cNvPr id="9" name="Text 7"/>
          <p:cNvSpPr/>
          <p:nvPr/>
        </p:nvSpPr>
        <p:spPr>
          <a:xfrm>
            <a:off x="5047488" y="2057400"/>
            <a:ext cx="768096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750" b="1" spc="1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 Diego</a:t>
            </a:r>
            <a:endParaRPr lang="en-US" sz="750" dirty="0"/>
          </a:p>
        </p:txBody>
      </p:sp>
      <p:sp>
        <p:nvSpPr>
          <p:cNvPr id="10" name="Text 8"/>
          <p:cNvSpPr/>
          <p:nvPr/>
        </p:nvSpPr>
        <p:spPr>
          <a:xfrm>
            <a:off x="5724144" y="2057400"/>
            <a:ext cx="768096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750" b="1" spc="1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East LA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6400800" y="2057400"/>
            <a:ext cx="768096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750" b="1" spc="1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South LA</a:t>
            </a:r>
            <a:endParaRPr lang="en-US" sz="750" dirty="0"/>
          </a:p>
        </p:txBody>
      </p:sp>
      <p:sp>
        <p:nvSpPr>
          <p:cNvPr id="12" name="Text 10"/>
          <p:cNvSpPr/>
          <p:nvPr/>
        </p:nvSpPr>
        <p:spPr>
          <a:xfrm>
            <a:off x="7077456" y="2057400"/>
            <a:ext cx="768096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750" b="1" spc="1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Inland</a:t>
            </a:r>
            <a:endParaRPr lang="en-US" sz="750" dirty="0"/>
          </a:p>
          <a:p>
            <a:pPr algn="ctr" indent="0" marL="0">
              <a:lnSpc>
                <a:spcPct val="105000"/>
              </a:lnSpc>
              <a:buNone/>
            </a:pPr>
            <a:r>
              <a:rPr lang="en-US" sz="750" b="1" spc="1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Empire</a:t>
            </a:r>
            <a:endParaRPr lang="en-US" sz="750" dirty="0"/>
          </a:p>
        </p:txBody>
      </p:sp>
      <p:sp>
        <p:nvSpPr>
          <p:cNvPr id="13" name="Text 11"/>
          <p:cNvSpPr/>
          <p:nvPr/>
        </p:nvSpPr>
        <p:spPr>
          <a:xfrm>
            <a:off x="7754112" y="2057400"/>
            <a:ext cx="768096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750" b="1" spc="1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Imperial</a:t>
            </a:r>
            <a:endParaRPr lang="en-US" sz="750" dirty="0"/>
          </a:p>
          <a:p>
            <a:pPr algn="ctr" indent="0" marL="0">
              <a:lnSpc>
                <a:spcPct val="105000"/>
              </a:lnSpc>
              <a:buNone/>
            </a:pPr>
            <a:r>
              <a:rPr lang="en-US" sz="750" b="1" spc="1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Valley</a:t>
            </a:r>
            <a:endParaRPr lang="en-US" sz="750" dirty="0"/>
          </a:p>
        </p:txBody>
      </p:sp>
      <p:sp>
        <p:nvSpPr>
          <p:cNvPr id="14" name="Text 12"/>
          <p:cNvSpPr/>
          <p:nvPr/>
        </p:nvSpPr>
        <p:spPr>
          <a:xfrm>
            <a:off x="8430768" y="2057400"/>
            <a:ext cx="768096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750" b="1" spc="1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Coachella</a:t>
            </a:r>
            <a:endParaRPr lang="en-US" sz="750" dirty="0"/>
          </a:p>
          <a:p>
            <a:pPr algn="ctr" indent="0" marL="0">
              <a:lnSpc>
                <a:spcPct val="105000"/>
              </a:lnSpc>
              <a:buNone/>
            </a:pPr>
            <a:r>
              <a:rPr lang="en-US" sz="750" b="1" spc="1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Valley</a:t>
            </a:r>
            <a:endParaRPr lang="en-US" sz="750" dirty="0"/>
          </a:p>
        </p:txBody>
      </p:sp>
      <p:sp>
        <p:nvSpPr>
          <p:cNvPr id="15" name="Text 13"/>
          <p:cNvSpPr/>
          <p:nvPr/>
        </p:nvSpPr>
        <p:spPr>
          <a:xfrm>
            <a:off x="9107424" y="2057400"/>
            <a:ext cx="768096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750" b="1" spc="1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Ventura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9784080" y="2057400"/>
            <a:ext cx="768096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750" b="1" spc="1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Santa</a:t>
            </a:r>
            <a:endParaRPr lang="en-US" sz="750" dirty="0"/>
          </a:p>
          <a:p>
            <a:pPr algn="ctr" indent="0" marL="0">
              <a:lnSpc>
                <a:spcPct val="105000"/>
              </a:lnSpc>
              <a:buNone/>
            </a:pPr>
            <a:r>
              <a:rPr lang="en-US" sz="750" b="1" spc="1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Barbara</a:t>
            </a:r>
            <a:endParaRPr lang="en-US" sz="750" dirty="0"/>
          </a:p>
        </p:txBody>
      </p:sp>
      <p:sp>
        <p:nvSpPr>
          <p:cNvPr id="17" name="Text 15"/>
          <p:cNvSpPr/>
          <p:nvPr/>
        </p:nvSpPr>
        <p:spPr>
          <a:xfrm>
            <a:off x="10460736" y="2057400"/>
            <a:ext cx="768096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750" b="1" spc="100" kern="0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Statewide</a:t>
            </a:r>
            <a:endParaRPr lang="en-US" sz="750" dirty="0"/>
          </a:p>
        </p:txBody>
      </p:sp>
      <p:sp>
        <p:nvSpPr>
          <p:cNvPr id="18" name="Shape 16"/>
          <p:cNvSpPr/>
          <p:nvPr/>
        </p:nvSpPr>
        <p:spPr>
          <a:xfrm>
            <a:off x="3063240" y="2761488"/>
            <a:ext cx="8119872" cy="0"/>
          </a:xfrm>
          <a:prstGeom prst="line">
            <a:avLst/>
          </a:prstGeom>
          <a:noFill/>
          <a:ln w="9525">
            <a:solidFill>
              <a:srgbClr val="002856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0080" y="2907792"/>
            <a:ext cx="2331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2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FROM DAY ONE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3182112" y="2944368"/>
            <a:ext cx="438912" cy="237744"/>
          </a:xfrm>
          <a:prstGeom prst="rect">
            <a:avLst/>
          </a:prstGeom>
          <a:solidFill>
            <a:srgbClr val="002856"/>
          </a:solidFill>
          <a:ln w="12700">
            <a:solidFill>
              <a:srgbClr val="002856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858768" y="2944368"/>
            <a:ext cx="438912" cy="237744"/>
          </a:xfrm>
          <a:prstGeom prst="rect">
            <a:avLst/>
          </a:prstGeom>
          <a:solidFill>
            <a:srgbClr val="002856"/>
          </a:solidFill>
          <a:ln w="12700">
            <a:solidFill>
              <a:srgbClr val="002856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535424" y="2944368"/>
            <a:ext cx="438912" cy="237744"/>
          </a:xfrm>
          <a:prstGeom prst="rect">
            <a:avLst/>
          </a:prstGeom>
          <a:solidFill>
            <a:srgbClr val="002856"/>
          </a:solidFill>
          <a:ln w="12700">
            <a:solidFill>
              <a:srgbClr val="002856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5212080" y="2944368"/>
            <a:ext cx="438912" cy="237744"/>
          </a:xfrm>
          <a:prstGeom prst="rect">
            <a:avLst/>
          </a:prstGeom>
          <a:solidFill>
            <a:srgbClr val="002856"/>
          </a:solidFill>
          <a:ln w="12700">
            <a:solidFill>
              <a:srgbClr val="002856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5888736" y="29443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565392" y="29443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7242048" y="29443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7918704" y="29443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8595360" y="29443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272016" y="29443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48672" y="29443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625328" y="29443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3063240" y="3291840"/>
            <a:ext cx="8119872" cy="0"/>
          </a:xfrm>
          <a:prstGeom prst="line">
            <a:avLst/>
          </a:prstGeom>
          <a:noFill/>
          <a:ln w="5080">
            <a:solidFill>
              <a:srgbClr val="E6E8EC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40080" y="3364992"/>
            <a:ext cx="2331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2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#1 IN SOCIAL MOBILITY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3182112" y="34015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3858768" y="34015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4535424" y="34015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5212080" y="34015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5888736" y="3401568"/>
            <a:ext cx="438912" cy="237744"/>
          </a:xfrm>
          <a:prstGeom prst="rect">
            <a:avLst/>
          </a:prstGeom>
          <a:solidFill>
            <a:srgbClr val="002856"/>
          </a:solidFill>
          <a:ln w="12700">
            <a:solidFill>
              <a:srgbClr val="002856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6565392" y="3401568"/>
            <a:ext cx="438912" cy="237744"/>
          </a:xfrm>
          <a:prstGeom prst="rect">
            <a:avLst/>
          </a:prstGeom>
          <a:solidFill>
            <a:srgbClr val="002856"/>
          </a:solidFill>
          <a:ln w="12700">
            <a:solidFill>
              <a:srgbClr val="002856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7242048" y="3401568"/>
            <a:ext cx="438912" cy="237744"/>
          </a:xfrm>
          <a:prstGeom prst="rect">
            <a:avLst/>
          </a:prstGeom>
          <a:solidFill>
            <a:srgbClr val="002856"/>
          </a:solidFill>
          <a:ln w="12700">
            <a:solidFill>
              <a:srgbClr val="002856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7918704" y="3401568"/>
            <a:ext cx="438912" cy="237744"/>
          </a:xfrm>
          <a:prstGeom prst="rect">
            <a:avLst/>
          </a:prstGeom>
          <a:solidFill>
            <a:srgbClr val="002856"/>
          </a:solidFill>
          <a:ln w="12700">
            <a:solidFill>
              <a:srgbClr val="002856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8595360" y="3401568"/>
            <a:ext cx="438912" cy="237744"/>
          </a:xfrm>
          <a:prstGeom prst="rect">
            <a:avLst/>
          </a:prstGeom>
          <a:solidFill>
            <a:srgbClr val="002856"/>
          </a:solidFill>
          <a:ln w="12700">
            <a:solidFill>
              <a:srgbClr val="002856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272016" y="34015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9948672" y="34015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625328" y="34015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3063240" y="3749040"/>
            <a:ext cx="8119872" cy="0"/>
          </a:xfrm>
          <a:prstGeom prst="line">
            <a:avLst/>
          </a:prstGeom>
          <a:noFill/>
          <a:ln w="5080">
            <a:solidFill>
              <a:srgbClr val="E6E8EC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640080" y="3822192"/>
            <a:ext cx="2331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2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AFFORDABILITY</a:t>
            </a:r>
            <a:endParaRPr lang="en-US" sz="950" dirty="0"/>
          </a:p>
        </p:txBody>
      </p:sp>
      <p:sp>
        <p:nvSpPr>
          <p:cNvPr id="48" name="Shape 46"/>
          <p:cNvSpPr/>
          <p:nvPr/>
        </p:nvSpPr>
        <p:spPr>
          <a:xfrm>
            <a:off x="3182112" y="38587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3858768" y="38587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4535424" y="38587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5212080" y="38587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5888736" y="3858768"/>
            <a:ext cx="438912" cy="237744"/>
          </a:xfrm>
          <a:prstGeom prst="rect">
            <a:avLst/>
          </a:prstGeom>
          <a:solidFill>
            <a:srgbClr val="002856"/>
          </a:solidFill>
          <a:ln w="12700">
            <a:solidFill>
              <a:srgbClr val="002856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6565392" y="38587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7242048" y="3858768"/>
            <a:ext cx="438912" cy="237744"/>
          </a:xfrm>
          <a:prstGeom prst="rect">
            <a:avLst/>
          </a:prstGeom>
          <a:solidFill>
            <a:srgbClr val="002856"/>
          </a:solidFill>
          <a:ln w="12700">
            <a:solidFill>
              <a:srgbClr val="002856"/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7918704" y="3858768"/>
            <a:ext cx="438912" cy="237744"/>
          </a:xfrm>
          <a:prstGeom prst="rect">
            <a:avLst/>
          </a:prstGeom>
          <a:solidFill>
            <a:srgbClr val="002856"/>
          </a:solidFill>
          <a:ln w="12700">
            <a:solidFill>
              <a:srgbClr val="002856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8595360" y="38587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9272016" y="38587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9948672" y="38587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625328" y="38587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3063240" y="4206240"/>
            <a:ext cx="8119872" cy="0"/>
          </a:xfrm>
          <a:prstGeom prst="line">
            <a:avLst/>
          </a:prstGeom>
          <a:noFill/>
          <a:ln w="5080">
            <a:solidFill>
              <a:srgbClr val="E6E8EC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640080" y="4279392"/>
            <a:ext cx="2331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2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 YOUR PEOPLE</a:t>
            </a:r>
            <a:endParaRPr lang="en-US" sz="950" dirty="0"/>
          </a:p>
        </p:txBody>
      </p:sp>
      <p:sp>
        <p:nvSpPr>
          <p:cNvPr id="62" name="Shape 60"/>
          <p:cNvSpPr/>
          <p:nvPr/>
        </p:nvSpPr>
        <p:spPr>
          <a:xfrm>
            <a:off x="3182112" y="43159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3858768" y="43159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4535424" y="43159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5212080" y="43159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5888736" y="43159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6565392" y="43159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7242048" y="43159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7918704" y="43159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8595360" y="43159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9272016" y="43159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9948672" y="43159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625328" y="4315968"/>
            <a:ext cx="438912" cy="237744"/>
          </a:xfrm>
          <a:prstGeom prst="rect">
            <a:avLst/>
          </a:prstGeom>
          <a:solidFill>
            <a:srgbClr val="002856"/>
          </a:solidFill>
          <a:ln w="12700">
            <a:solidFill>
              <a:srgbClr val="002856"/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3063240" y="4663440"/>
            <a:ext cx="8119872" cy="0"/>
          </a:xfrm>
          <a:prstGeom prst="line">
            <a:avLst/>
          </a:prstGeom>
          <a:noFill/>
          <a:ln w="5080">
            <a:solidFill>
              <a:srgbClr val="E6E8EC"/>
            </a:solidFill>
            <a:prstDash val="solid"/>
          </a:ln>
        </p:spPr>
      </p:sp>
      <p:sp>
        <p:nvSpPr>
          <p:cNvPr id="75" name="Text 73"/>
          <p:cNvSpPr/>
          <p:nvPr/>
        </p:nvSpPr>
        <p:spPr>
          <a:xfrm>
            <a:off x="640080" y="4736592"/>
            <a:ext cx="2331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2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FUTURE OF CALIFORNIA</a:t>
            </a:r>
            <a:endParaRPr lang="en-US" sz="950" dirty="0"/>
          </a:p>
        </p:txBody>
      </p:sp>
      <p:sp>
        <p:nvSpPr>
          <p:cNvPr id="76" name="Shape 74"/>
          <p:cNvSpPr/>
          <p:nvPr/>
        </p:nvSpPr>
        <p:spPr>
          <a:xfrm>
            <a:off x="3182112" y="47731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3858768" y="47731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4535424" y="4773168"/>
            <a:ext cx="438912" cy="237744"/>
          </a:xfrm>
          <a:prstGeom prst="rect">
            <a:avLst/>
          </a:prstGeom>
          <a:solidFill>
            <a:srgbClr val="002856"/>
          </a:solidFill>
          <a:ln w="12700">
            <a:solidFill>
              <a:srgbClr val="002856"/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5212080" y="4773168"/>
            <a:ext cx="438912" cy="237744"/>
          </a:xfrm>
          <a:prstGeom prst="rect">
            <a:avLst/>
          </a:prstGeom>
          <a:solidFill>
            <a:srgbClr val="002856"/>
          </a:solidFill>
          <a:ln w="12700">
            <a:solidFill>
              <a:srgbClr val="002856"/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5888736" y="47731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6565392" y="47731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7242048" y="47731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7918704" y="47731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8595360" y="47731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9272016" y="47731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9948672" y="47731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625328" y="47731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3063240" y="5120640"/>
            <a:ext cx="8119872" cy="0"/>
          </a:xfrm>
          <a:prstGeom prst="line">
            <a:avLst/>
          </a:prstGeom>
          <a:noFill/>
          <a:ln w="5080">
            <a:solidFill>
              <a:srgbClr val="E6E8EC"/>
            </a:solidFill>
            <a:prstDash val="solid"/>
          </a:ln>
        </p:spPr>
      </p:sp>
      <p:sp>
        <p:nvSpPr>
          <p:cNvPr id="89" name="Text 87"/>
          <p:cNvSpPr/>
          <p:nvPr/>
        </p:nvSpPr>
        <p:spPr>
          <a:xfrm>
            <a:off x="640080" y="5193792"/>
            <a:ext cx="2331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2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OUTDOOR LIFESTYLE &amp; SUSTAINABILITY</a:t>
            </a:r>
            <a:endParaRPr lang="en-US" sz="950" dirty="0"/>
          </a:p>
        </p:txBody>
      </p:sp>
      <p:sp>
        <p:nvSpPr>
          <p:cNvPr id="90" name="Shape 88"/>
          <p:cNvSpPr/>
          <p:nvPr/>
        </p:nvSpPr>
        <p:spPr>
          <a:xfrm>
            <a:off x="3182112" y="52303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3858768" y="52303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4535424" y="52303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5212080" y="52303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5888736" y="52303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6565392" y="52303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7242048" y="52303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7918704" y="52303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8595360" y="52303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9272016" y="5230368"/>
            <a:ext cx="438912" cy="237744"/>
          </a:xfrm>
          <a:prstGeom prst="rect">
            <a:avLst/>
          </a:prstGeom>
          <a:solidFill>
            <a:srgbClr val="002856"/>
          </a:solidFill>
          <a:ln w="12700">
            <a:solidFill>
              <a:srgbClr val="002856"/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9948672" y="5230368"/>
            <a:ext cx="438912" cy="237744"/>
          </a:xfrm>
          <a:prstGeom prst="rect">
            <a:avLst/>
          </a:prstGeom>
          <a:solidFill>
            <a:srgbClr val="002856"/>
          </a:solidFill>
          <a:ln w="12700">
            <a:solidFill>
              <a:srgbClr val="002856"/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0625328" y="5230368"/>
            <a:ext cx="438912" cy="237744"/>
          </a:xfrm>
          <a:prstGeom prst="rect">
            <a:avLst/>
          </a:prstGeom>
          <a:solidFill>
            <a:srgbClr val="FFFFFF"/>
          </a:solidFill>
          <a:ln w="6350">
            <a:solidFill>
              <a:srgbClr val="E6E8EC"/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3063240" y="5577840"/>
            <a:ext cx="8119872" cy="0"/>
          </a:xfrm>
          <a:prstGeom prst="line">
            <a:avLst/>
          </a:prstGeom>
          <a:noFill/>
          <a:ln w="5080">
            <a:solidFill>
              <a:srgbClr val="E6E8EC"/>
            </a:solidFill>
            <a:prstDash val="solid"/>
          </a:ln>
        </p:spPr>
      </p:sp>
      <p:sp>
        <p:nvSpPr>
          <p:cNvPr id="103" name="Text 101"/>
          <p:cNvSpPr/>
          <p:nvPr/>
        </p:nvSpPr>
        <p:spPr>
          <a:xfrm>
            <a:off x="640080" y="598932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A64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Filled cell = primary message emphasis for the region.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10528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00">
                <a:solidFill>
                  <a:srgbClr val="5A6470"/>
                </a:solidFill>
                <a:latin typeface="Calibri"/>
                <a:ea typeface="Calibri"/>
                <a:cs typeface="Calibri"/>
              </a:defRPr>
            </a:lvl1pPr>
          </a:lstStyle>
          <a:p>
            <a:pPr algn="r"/>
            <a:fld id="{F7021451-1387-4CA6-816F-3879F97B5CBC}" type="slidenum">
              <a:rPr b="0" lang="en-US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8288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600" kern="0" dirty="0">
                <a:solidFill>
                  <a:srgbClr val="0028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 ·  MEDIA ECOSYSTEM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640080" y="640080"/>
            <a:ext cx="548640" cy="0"/>
          </a:xfrm>
          <a:prstGeom prst="line">
            <a:avLst/>
          </a:prstGeom>
          <a:noFill/>
          <a:ln w="19050">
            <a:solidFill>
              <a:srgbClr val="DAA90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731520"/>
            <a:ext cx="10908792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spc="200" kern="0" dirty="0">
                <a:solidFill>
                  <a:srgbClr val="002856"/>
                </a:solidFill>
                <a:latin typeface="Bebas Neue" pitchFamily="34" charset="0"/>
                <a:ea typeface="Bebas Neue" pitchFamily="34" charset="-122"/>
                <a:cs typeface="Bebas Neue" pitchFamily="34" charset="-120"/>
              </a:rPr>
              <a:t>Organized by purpose.</a:t>
            </a:r>
            <a:endParaRPr lang="en-US" sz="5600" dirty="0"/>
          </a:p>
        </p:txBody>
      </p:sp>
      <p:sp>
        <p:nvSpPr>
          <p:cNvPr id="5" name="Text 3"/>
          <p:cNvSpPr/>
          <p:nvPr/>
        </p:nvSpPr>
        <p:spPr>
          <a:xfrm>
            <a:off x="640080" y="169164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A647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Platforms serve the objective, not the reverse. Channels cooperate across the journey.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40080" y="2514600"/>
            <a:ext cx="11091672" cy="0"/>
          </a:xfrm>
          <a:prstGeom prst="line">
            <a:avLst/>
          </a:prstGeom>
          <a:noFill/>
          <a:ln w="9525">
            <a:solidFill>
              <a:srgbClr val="00285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2606040"/>
            <a:ext cx="181051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DAA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40080" y="2862072"/>
            <a:ext cx="181051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spc="200" kern="0" dirty="0">
                <a:solidFill>
                  <a:srgbClr val="002856"/>
                </a:solidFill>
                <a:latin typeface="Bebas Neue" pitchFamily="34" charset="0"/>
                <a:ea typeface="Bebas Neue" pitchFamily="34" charset="-122"/>
                <a:cs typeface="Bebas Neue" pitchFamily="34" charset="-120"/>
              </a:rPr>
              <a:t>INSPIRE</a:t>
            </a:r>
            <a:endParaRPr lang="en-US" sz="3000" dirty="0"/>
          </a:p>
        </p:txBody>
      </p:sp>
      <p:sp>
        <p:nvSpPr>
          <p:cNvPr id="9" name="Shape 7"/>
          <p:cNvSpPr/>
          <p:nvPr/>
        </p:nvSpPr>
        <p:spPr>
          <a:xfrm>
            <a:off x="640080" y="3474720"/>
            <a:ext cx="320040" cy="0"/>
          </a:xfrm>
          <a:prstGeom prst="line">
            <a:avLst/>
          </a:prstGeom>
          <a:noFill/>
          <a:ln w="12700">
            <a:solidFill>
              <a:srgbClr val="00285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3657600"/>
            <a:ext cx="17190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CTV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40080" y="3977640"/>
            <a:ext cx="1627632" cy="0"/>
          </a:xfrm>
          <a:prstGeom prst="line">
            <a:avLst/>
          </a:prstGeom>
          <a:noFill/>
          <a:ln w="5080">
            <a:solidFill>
              <a:srgbClr val="E6E8E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4041648"/>
            <a:ext cx="17190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YOUTUBE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40080" y="4361688"/>
            <a:ext cx="1627632" cy="0"/>
          </a:xfrm>
          <a:prstGeom prst="line">
            <a:avLst/>
          </a:prstGeom>
          <a:noFill/>
          <a:ln w="5080">
            <a:solidFill>
              <a:srgbClr val="E6E8E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0080" y="4425696"/>
            <a:ext cx="17190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TIKTOK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40080" y="4745736"/>
            <a:ext cx="1627632" cy="0"/>
          </a:xfrm>
          <a:prstGeom prst="line">
            <a:avLst/>
          </a:prstGeom>
          <a:noFill/>
          <a:ln w="5080">
            <a:solidFill>
              <a:srgbClr val="E6E8E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0080" y="4809744"/>
            <a:ext cx="17190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SNAPCHAT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640080" y="5129784"/>
            <a:ext cx="1627632" cy="0"/>
          </a:xfrm>
          <a:prstGeom prst="line">
            <a:avLst/>
          </a:prstGeom>
          <a:noFill/>
          <a:ln w="5080">
            <a:solidFill>
              <a:srgbClr val="E6E8E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496312" y="2606040"/>
            <a:ext cx="181051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DAA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496312" y="2862072"/>
            <a:ext cx="181051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spc="200" kern="0" dirty="0">
                <a:solidFill>
                  <a:srgbClr val="002856"/>
                </a:solidFill>
                <a:latin typeface="Bebas Neue" pitchFamily="34" charset="0"/>
                <a:ea typeface="Bebas Neue" pitchFamily="34" charset="-122"/>
                <a:cs typeface="Bebas Neue" pitchFamily="34" charset="-120"/>
              </a:rPr>
              <a:t>INTRODUCE</a:t>
            </a:r>
            <a:endParaRPr lang="en-US" sz="3000" dirty="0"/>
          </a:p>
        </p:txBody>
      </p:sp>
      <p:sp>
        <p:nvSpPr>
          <p:cNvPr id="20" name="Shape 18"/>
          <p:cNvSpPr/>
          <p:nvPr/>
        </p:nvSpPr>
        <p:spPr>
          <a:xfrm>
            <a:off x="2496312" y="3474720"/>
            <a:ext cx="320040" cy="0"/>
          </a:xfrm>
          <a:prstGeom prst="line">
            <a:avLst/>
          </a:prstGeom>
          <a:noFill/>
          <a:ln w="12700">
            <a:solidFill>
              <a:srgbClr val="00285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496312" y="3657600"/>
            <a:ext cx="17190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PROGRAMMATIC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2496312" y="3977640"/>
            <a:ext cx="1627632" cy="0"/>
          </a:xfrm>
          <a:prstGeom prst="line">
            <a:avLst/>
          </a:prstGeom>
          <a:noFill/>
          <a:ln w="5080">
            <a:solidFill>
              <a:srgbClr val="E6E8E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496312" y="4041648"/>
            <a:ext cx="17190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OLV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2496312" y="4361688"/>
            <a:ext cx="1627632" cy="0"/>
          </a:xfrm>
          <a:prstGeom prst="line">
            <a:avLst/>
          </a:prstGeom>
          <a:noFill/>
          <a:ln w="5080">
            <a:solidFill>
              <a:srgbClr val="E6E8EC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496312" y="4425696"/>
            <a:ext cx="17190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2496312" y="4745736"/>
            <a:ext cx="1627632" cy="0"/>
          </a:xfrm>
          <a:prstGeom prst="line">
            <a:avLst/>
          </a:prstGeom>
          <a:noFill/>
          <a:ln w="5080">
            <a:solidFill>
              <a:srgbClr val="E6E8EC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496312" y="4809744"/>
            <a:ext cx="17190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NATIVE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2496312" y="5129784"/>
            <a:ext cx="1627632" cy="0"/>
          </a:xfrm>
          <a:prstGeom prst="line">
            <a:avLst/>
          </a:prstGeom>
          <a:noFill/>
          <a:ln w="5080">
            <a:solidFill>
              <a:srgbClr val="E6E8EC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352544" y="2606040"/>
            <a:ext cx="181051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DAA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4352544" y="2862072"/>
            <a:ext cx="181051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spc="200" kern="0" dirty="0">
                <a:solidFill>
                  <a:srgbClr val="002856"/>
                </a:solidFill>
                <a:latin typeface="Bebas Neue" pitchFamily="34" charset="0"/>
                <a:ea typeface="Bebas Neue" pitchFamily="34" charset="-122"/>
                <a:cs typeface="Bebas Neue" pitchFamily="34" charset="-120"/>
              </a:rPr>
              <a:t>EDUCATE</a:t>
            </a:r>
            <a:endParaRPr lang="en-US" sz="3000" dirty="0"/>
          </a:p>
        </p:txBody>
      </p:sp>
      <p:sp>
        <p:nvSpPr>
          <p:cNvPr id="31" name="Shape 29"/>
          <p:cNvSpPr/>
          <p:nvPr/>
        </p:nvSpPr>
        <p:spPr>
          <a:xfrm>
            <a:off x="4352544" y="3474720"/>
            <a:ext cx="320040" cy="0"/>
          </a:xfrm>
          <a:prstGeom prst="line">
            <a:avLst/>
          </a:prstGeom>
          <a:noFill/>
          <a:ln w="12700">
            <a:solidFill>
              <a:srgbClr val="002856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352544" y="3657600"/>
            <a:ext cx="17190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YOUTUBE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4352544" y="3977640"/>
            <a:ext cx="1627632" cy="0"/>
          </a:xfrm>
          <a:prstGeom prst="line">
            <a:avLst/>
          </a:prstGeom>
          <a:noFill/>
          <a:ln w="5080">
            <a:solidFill>
              <a:srgbClr val="E6E8EC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352544" y="4041648"/>
            <a:ext cx="17190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DISPLAY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4352544" y="4361688"/>
            <a:ext cx="1627632" cy="0"/>
          </a:xfrm>
          <a:prstGeom prst="line">
            <a:avLst/>
          </a:prstGeom>
          <a:noFill/>
          <a:ln w="5080">
            <a:solidFill>
              <a:srgbClr val="E6E8EC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352544" y="4425696"/>
            <a:ext cx="17190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CHATGPT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4352544" y="4745736"/>
            <a:ext cx="1627632" cy="0"/>
          </a:xfrm>
          <a:prstGeom prst="line">
            <a:avLst/>
          </a:prstGeom>
          <a:noFill/>
          <a:ln w="5080">
            <a:solidFill>
              <a:srgbClr val="E6E8EC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352544" y="4809744"/>
            <a:ext cx="17190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NATIVE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4352544" y="5129784"/>
            <a:ext cx="1627632" cy="0"/>
          </a:xfrm>
          <a:prstGeom prst="line">
            <a:avLst/>
          </a:prstGeom>
          <a:noFill/>
          <a:ln w="5080">
            <a:solidFill>
              <a:srgbClr val="E6E8EC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6208776" y="2606040"/>
            <a:ext cx="181051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DAA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6208776" y="2862072"/>
            <a:ext cx="181051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spc="200" kern="0" dirty="0">
                <a:solidFill>
                  <a:srgbClr val="002856"/>
                </a:solidFill>
                <a:latin typeface="Bebas Neue" pitchFamily="34" charset="0"/>
                <a:ea typeface="Bebas Neue" pitchFamily="34" charset="-122"/>
                <a:cs typeface="Bebas Neue" pitchFamily="34" charset="-120"/>
              </a:rPr>
              <a:t>CONVERT</a:t>
            </a:r>
            <a:endParaRPr lang="en-US" sz="3000" dirty="0"/>
          </a:p>
        </p:txBody>
      </p:sp>
      <p:sp>
        <p:nvSpPr>
          <p:cNvPr id="42" name="Shape 40"/>
          <p:cNvSpPr/>
          <p:nvPr/>
        </p:nvSpPr>
        <p:spPr>
          <a:xfrm>
            <a:off x="6208776" y="3474720"/>
            <a:ext cx="320040" cy="0"/>
          </a:xfrm>
          <a:prstGeom prst="line">
            <a:avLst/>
          </a:prstGeom>
          <a:noFill/>
          <a:ln w="12700">
            <a:solidFill>
              <a:srgbClr val="002856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6208776" y="3657600"/>
            <a:ext cx="17190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6208776" y="3977640"/>
            <a:ext cx="1627632" cy="0"/>
          </a:xfrm>
          <a:prstGeom prst="line">
            <a:avLst/>
          </a:prstGeom>
          <a:noFill/>
          <a:ln w="5080">
            <a:solidFill>
              <a:srgbClr val="E6E8EC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6208776" y="4041648"/>
            <a:ext cx="17190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6208776" y="4361688"/>
            <a:ext cx="1627632" cy="0"/>
          </a:xfrm>
          <a:prstGeom prst="line">
            <a:avLst/>
          </a:prstGeom>
          <a:noFill/>
          <a:ln w="5080">
            <a:solidFill>
              <a:srgbClr val="E6E8EC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6208776" y="4425696"/>
            <a:ext cx="17190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PROGRAMMATIC</a:t>
            </a:r>
            <a:endParaRPr lang="en-US" sz="1000" dirty="0"/>
          </a:p>
        </p:txBody>
      </p:sp>
      <p:sp>
        <p:nvSpPr>
          <p:cNvPr id="48" name="Shape 46"/>
          <p:cNvSpPr/>
          <p:nvPr/>
        </p:nvSpPr>
        <p:spPr>
          <a:xfrm>
            <a:off x="6208776" y="4745736"/>
            <a:ext cx="1627632" cy="0"/>
          </a:xfrm>
          <a:prstGeom prst="line">
            <a:avLst/>
          </a:prstGeom>
          <a:noFill/>
          <a:ln w="5080">
            <a:solidFill>
              <a:srgbClr val="E6E8EC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8065008" y="2606040"/>
            <a:ext cx="181051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DAA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900" dirty="0"/>
          </a:p>
        </p:txBody>
      </p:sp>
      <p:sp>
        <p:nvSpPr>
          <p:cNvPr id="50" name="Text 48"/>
          <p:cNvSpPr/>
          <p:nvPr/>
        </p:nvSpPr>
        <p:spPr>
          <a:xfrm>
            <a:off x="8065008" y="2862072"/>
            <a:ext cx="181051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spc="200" kern="0" dirty="0">
                <a:solidFill>
                  <a:srgbClr val="002856"/>
                </a:solidFill>
                <a:latin typeface="Bebas Neue" pitchFamily="34" charset="0"/>
                <a:ea typeface="Bebas Neue" pitchFamily="34" charset="-122"/>
                <a:cs typeface="Bebas Neue" pitchFamily="34" charset="-120"/>
              </a:rPr>
              <a:t>COMMIT</a:t>
            </a:r>
            <a:endParaRPr lang="en-US" sz="3000" dirty="0"/>
          </a:p>
        </p:txBody>
      </p:sp>
      <p:sp>
        <p:nvSpPr>
          <p:cNvPr id="51" name="Shape 49"/>
          <p:cNvSpPr/>
          <p:nvPr/>
        </p:nvSpPr>
        <p:spPr>
          <a:xfrm>
            <a:off x="8065008" y="3474720"/>
            <a:ext cx="320040" cy="0"/>
          </a:xfrm>
          <a:prstGeom prst="line">
            <a:avLst/>
          </a:prstGeom>
          <a:noFill/>
          <a:ln w="12700">
            <a:solidFill>
              <a:srgbClr val="002856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8065008" y="3657600"/>
            <a:ext cx="17190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</a:t>
            </a:r>
            <a:endParaRPr lang="en-US" sz="1000" dirty="0"/>
          </a:p>
        </p:txBody>
      </p:sp>
      <p:sp>
        <p:nvSpPr>
          <p:cNvPr id="53" name="Shape 51"/>
          <p:cNvSpPr/>
          <p:nvPr/>
        </p:nvSpPr>
        <p:spPr>
          <a:xfrm>
            <a:off x="8065008" y="3977640"/>
            <a:ext cx="1627632" cy="0"/>
          </a:xfrm>
          <a:prstGeom prst="line">
            <a:avLst/>
          </a:prstGeom>
          <a:noFill/>
          <a:ln w="5080">
            <a:solidFill>
              <a:srgbClr val="E6E8EC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8065008" y="4041648"/>
            <a:ext cx="17190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SMS</a:t>
            </a:r>
            <a:endParaRPr lang="en-US" sz="1000" dirty="0"/>
          </a:p>
        </p:txBody>
      </p:sp>
      <p:sp>
        <p:nvSpPr>
          <p:cNvPr id="55" name="Shape 53"/>
          <p:cNvSpPr/>
          <p:nvPr/>
        </p:nvSpPr>
        <p:spPr>
          <a:xfrm>
            <a:off x="8065008" y="4361688"/>
            <a:ext cx="1627632" cy="0"/>
          </a:xfrm>
          <a:prstGeom prst="line">
            <a:avLst/>
          </a:prstGeom>
          <a:noFill/>
          <a:ln w="5080">
            <a:solidFill>
              <a:srgbClr val="E6E8EC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8065008" y="4425696"/>
            <a:ext cx="17190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CRM</a:t>
            </a:r>
            <a:endParaRPr lang="en-US" sz="1000" dirty="0"/>
          </a:p>
        </p:txBody>
      </p:sp>
      <p:sp>
        <p:nvSpPr>
          <p:cNvPr id="57" name="Shape 55"/>
          <p:cNvSpPr/>
          <p:nvPr/>
        </p:nvSpPr>
        <p:spPr>
          <a:xfrm>
            <a:off x="8065008" y="4745736"/>
            <a:ext cx="1627632" cy="0"/>
          </a:xfrm>
          <a:prstGeom prst="line">
            <a:avLst/>
          </a:prstGeom>
          <a:noFill/>
          <a:ln w="5080">
            <a:solidFill>
              <a:srgbClr val="E6E8EC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8065008" y="4809744"/>
            <a:ext cx="17190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</a:t>
            </a:r>
            <a:endParaRPr lang="en-US" sz="1000" dirty="0"/>
          </a:p>
        </p:txBody>
      </p:sp>
      <p:sp>
        <p:nvSpPr>
          <p:cNvPr id="59" name="Shape 57"/>
          <p:cNvSpPr/>
          <p:nvPr/>
        </p:nvSpPr>
        <p:spPr>
          <a:xfrm>
            <a:off x="8065008" y="5129784"/>
            <a:ext cx="1627632" cy="0"/>
          </a:xfrm>
          <a:prstGeom prst="line">
            <a:avLst/>
          </a:prstGeom>
          <a:noFill/>
          <a:ln w="5080">
            <a:solidFill>
              <a:srgbClr val="E6E8EC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9921240" y="2606040"/>
            <a:ext cx="181051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DAA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900" dirty="0"/>
          </a:p>
        </p:txBody>
      </p:sp>
      <p:sp>
        <p:nvSpPr>
          <p:cNvPr id="61" name="Text 59"/>
          <p:cNvSpPr/>
          <p:nvPr/>
        </p:nvSpPr>
        <p:spPr>
          <a:xfrm>
            <a:off x="9921240" y="2862072"/>
            <a:ext cx="181051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spc="200" kern="0" dirty="0">
                <a:solidFill>
                  <a:srgbClr val="002856"/>
                </a:solidFill>
                <a:latin typeface="Bebas Neue" pitchFamily="34" charset="0"/>
                <a:ea typeface="Bebas Neue" pitchFamily="34" charset="-122"/>
                <a:cs typeface="Bebas Neue" pitchFamily="34" charset="-120"/>
              </a:rPr>
              <a:t>RETAIN</a:t>
            </a:r>
            <a:endParaRPr lang="en-US" sz="3000" dirty="0"/>
          </a:p>
        </p:txBody>
      </p:sp>
      <p:sp>
        <p:nvSpPr>
          <p:cNvPr id="62" name="Shape 60"/>
          <p:cNvSpPr/>
          <p:nvPr/>
        </p:nvSpPr>
        <p:spPr>
          <a:xfrm>
            <a:off x="9921240" y="3474720"/>
            <a:ext cx="320040" cy="0"/>
          </a:xfrm>
          <a:prstGeom prst="line">
            <a:avLst/>
          </a:prstGeom>
          <a:noFill/>
          <a:ln w="12700">
            <a:solidFill>
              <a:srgbClr val="002856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9921240" y="3657600"/>
            <a:ext cx="17190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CRM</a:t>
            </a:r>
            <a:endParaRPr lang="en-US" sz="1000" dirty="0"/>
          </a:p>
        </p:txBody>
      </p:sp>
      <p:sp>
        <p:nvSpPr>
          <p:cNvPr id="64" name="Shape 62"/>
          <p:cNvSpPr/>
          <p:nvPr/>
        </p:nvSpPr>
        <p:spPr>
          <a:xfrm>
            <a:off x="9921240" y="3977640"/>
            <a:ext cx="1627632" cy="0"/>
          </a:xfrm>
          <a:prstGeom prst="line">
            <a:avLst/>
          </a:prstGeom>
          <a:noFill/>
          <a:ln w="5080">
            <a:solidFill>
              <a:srgbClr val="E6E8EC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9921240" y="4041648"/>
            <a:ext cx="17190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</a:t>
            </a:r>
            <a:endParaRPr lang="en-US" sz="1000" dirty="0"/>
          </a:p>
        </p:txBody>
      </p:sp>
      <p:sp>
        <p:nvSpPr>
          <p:cNvPr id="66" name="Shape 64"/>
          <p:cNvSpPr/>
          <p:nvPr/>
        </p:nvSpPr>
        <p:spPr>
          <a:xfrm>
            <a:off x="9921240" y="4361688"/>
            <a:ext cx="1627632" cy="0"/>
          </a:xfrm>
          <a:prstGeom prst="line">
            <a:avLst/>
          </a:prstGeom>
          <a:noFill/>
          <a:ln w="5080">
            <a:solidFill>
              <a:srgbClr val="E6E8EC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9921240" y="4425696"/>
            <a:ext cx="17190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SMS</a:t>
            </a:r>
            <a:endParaRPr lang="en-US" sz="1000" dirty="0"/>
          </a:p>
        </p:txBody>
      </p:sp>
      <p:sp>
        <p:nvSpPr>
          <p:cNvPr id="68" name="Shape 66"/>
          <p:cNvSpPr/>
          <p:nvPr/>
        </p:nvSpPr>
        <p:spPr>
          <a:xfrm>
            <a:off x="9921240" y="4745736"/>
            <a:ext cx="1627632" cy="0"/>
          </a:xfrm>
          <a:prstGeom prst="line">
            <a:avLst/>
          </a:prstGeom>
          <a:noFill/>
          <a:ln w="5080">
            <a:solidFill>
              <a:srgbClr val="E6E8EC"/>
            </a:solidFill>
            <a:prstDash val="solid"/>
          </a:ln>
        </p:spPr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10528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00">
                <a:solidFill>
                  <a:srgbClr val="5A6470"/>
                </a:solidFill>
                <a:latin typeface="Calibri"/>
                <a:ea typeface="Calibri"/>
                <a:cs typeface="Calibri"/>
              </a:defRPr>
            </a:lvl1pPr>
          </a:lstStyle>
          <a:p>
            <a:pPr algn="r"/>
            <a:fld id="{F7021451-1387-4CA6-816F-3879F97B5CBC}" type="slidenum">
              <a:rPr b="0" lang="en-US"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2026-07-07T21:04:47Z</dcterms:created>
  <dcterms:modified xsi:type="dcterms:W3CDTF">2026-07-07T21:04:47Z</dcterms:modified>
</cp:coreProperties>
</file>